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 id="2147483673" r:id="rId3"/>
  </p:sldMasterIdLst>
  <p:notesMasterIdLst>
    <p:notesMasterId r:id="rId74"/>
  </p:notesMasterIdLst>
  <p:handoutMasterIdLst>
    <p:handoutMasterId r:id="rId75"/>
  </p:handoutMasterIdLst>
  <p:sldIdLst>
    <p:sldId id="256" r:id="rId4"/>
    <p:sldId id="257" r:id="rId5"/>
    <p:sldId id="306" r:id="rId6"/>
    <p:sldId id="308" r:id="rId7"/>
    <p:sldId id="259" r:id="rId8"/>
    <p:sldId id="260" r:id="rId9"/>
    <p:sldId id="298" r:id="rId10"/>
    <p:sldId id="299" r:id="rId11"/>
    <p:sldId id="300" r:id="rId12"/>
    <p:sldId id="301" r:id="rId13"/>
    <p:sldId id="309" r:id="rId14"/>
    <p:sldId id="302" r:id="rId15"/>
    <p:sldId id="261" r:id="rId16"/>
    <p:sldId id="322" r:id="rId17"/>
    <p:sldId id="278" r:id="rId18"/>
    <p:sldId id="279" r:id="rId19"/>
    <p:sldId id="328" r:id="rId20"/>
    <p:sldId id="329" r:id="rId21"/>
    <p:sldId id="333" r:id="rId22"/>
    <p:sldId id="334" r:id="rId23"/>
    <p:sldId id="327" r:id="rId24"/>
    <p:sldId id="326" r:id="rId25"/>
    <p:sldId id="312" r:id="rId26"/>
    <p:sldId id="258" r:id="rId27"/>
    <p:sldId id="316" r:id="rId28"/>
    <p:sldId id="317" r:id="rId29"/>
    <p:sldId id="318" r:id="rId30"/>
    <p:sldId id="321" r:id="rId31"/>
    <p:sldId id="323" r:id="rId32"/>
    <p:sldId id="277" r:id="rId33"/>
    <p:sldId id="284" r:id="rId34"/>
    <p:sldId id="288" r:id="rId35"/>
    <p:sldId id="286" r:id="rId36"/>
    <p:sldId id="324" r:id="rId37"/>
    <p:sldId id="287" r:id="rId38"/>
    <p:sldId id="285" r:id="rId39"/>
    <p:sldId id="289" r:id="rId40"/>
    <p:sldId id="305" r:id="rId41"/>
    <p:sldId id="263" r:id="rId42"/>
    <p:sldId id="265" r:id="rId43"/>
    <p:sldId id="266" r:id="rId44"/>
    <p:sldId id="267" r:id="rId45"/>
    <p:sldId id="268" r:id="rId46"/>
    <p:sldId id="269" r:id="rId47"/>
    <p:sldId id="270" r:id="rId48"/>
    <p:sldId id="271" r:id="rId49"/>
    <p:sldId id="274" r:id="rId50"/>
    <p:sldId id="291" r:id="rId51"/>
    <p:sldId id="293" r:id="rId52"/>
    <p:sldId id="294" r:id="rId53"/>
    <p:sldId id="340" r:id="rId54"/>
    <p:sldId id="336" r:id="rId55"/>
    <p:sldId id="337" r:id="rId56"/>
    <p:sldId id="338" r:id="rId57"/>
    <p:sldId id="339" r:id="rId58"/>
    <p:sldId id="292" r:id="rId59"/>
    <p:sldId id="283" r:id="rId60"/>
    <p:sldId id="345" r:id="rId61"/>
    <p:sldId id="350" r:id="rId62"/>
    <p:sldId id="344" r:id="rId63"/>
    <p:sldId id="348" r:id="rId64"/>
    <p:sldId id="347" r:id="rId65"/>
    <p:sldId id="352" r:id="rId66"/>
    <p:sldId id="295" r:id="rId67"/>
    <p:sldId id="341" r:id="rId68"/>
    <p:sldId id="351" r:id="rId69"/>
    <p:sldId id="296" r:id="rId70"/>
    <p:sldId id="307" r:id="rId71"/>
    <p:sldId id="304" r:id="rId72"/>
    <p:sldId id="297" r:id="rId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p:restoredTop sz="81711" autoAdjust="0"/>
  </p:normalViewPr>
  <p:slideViewPr>
    <p:cSldViewPr snapToGrid="0" snapToObjects="1">
      <p:cViewPr varScale="1">
        <p:scale>
          <a:sx n="95" d="100"/>
          <a:sy n="95" d="100"/>
        </p:scale>
        <p:origin x="1056" y="168"/>
      </p:cViewPr>
      <p:guideLst>
        <p:guide orient="horz" pos="2160"/>
        <p:guide pos="2880"/>
      </p:guideLst>
    </p:cSldViewPr>
  </p:slideViewPr>
  <p:notesTextViewPr>
    <p:cViewPr>
      <p:scale>
        <a:sx n="100" d="100"/>
        <a:sy n="100" d="100"/>
      </p:scale>
      <p:origin x="0" y="0"/>
    </p:cViewPr>
  </p:notesTextViewPr>
  <p:sorterViewPr>
    <p:cViewPr>
      <p:scale>
        <a:sx n="165" d="100"/>
        <a:sy n="16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pieChart>
        <c:varyColors val="1"/>
        <c:ser>
          <c:idx val="0"/>
          <c:order val="0"/>
          <c:tx>
            <c:strRef>
              <c:f>Sheet1!$B$1</c:f>
              <c:strCache>
                <c:ptCount val="1"/>
                <c:pt idx="0">
                  <c:v>Human Brain Power</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Sheet1!$A$2:$A$3</c:f>
              <c:strCache>
                <c:ptCount val="2"/>
                <c:pt idx="0">
                  <c:v>Used</c:v>
                </c:pt>
                <c:pt idx="1">
                  <c:v>Unused</c:v>
                </c:pt>
              </c:strCache>
            </c:strRef>
          </c:cat>
          <c:val>
            <c:numRef>
              <c:f>Sheet1!$B$2:$B$3</c:f>
              <c:numCache>
                <c:formatCode>0%</c:formatCode>
                <c:ptCount val="2"/>
                <c:pt idx="0">
                  <c:v>0.1</c:v>
                </c:pt>
                <c:pt idx="1">
                  <c:v>0.9</c:v>
                </c:pt>
              </c:numCache>
            </c:numRef>
          </c:val>
          <c:extLst>
            <c:ext xmlns:c16="http://schemas.microsoft.com/office/drawing/2014/chart" uri="{C3380CC4-5D6E-409C-BE32-E72D297353CC}">
              <c16:uniqueId val="{00000000-98D3-8149-93FE-0110D7E6C0B0}"/>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A0FB53-5730-4FAB-92E4-D677FD21E36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5F39767E-3164-4F95-9E6F-A4B1E87C82D0}">
      <dgm:prSet phldrT="[Text]"/>
      <dgm:spPr/>
      <dgm:t>
        <a:bodyPr/>
        <a:lstStyle/>
        <a:p>
          <a:r>
            <a:rPr lang="en-US" dirty="0"/>
            <a:t>Instructor Poses Question (&lt;1 Min)</a:t>
          </a:r>
        </a:p>
      </dgm:t>
    </dgm:pt>
    <dgm:pt modelId="{BC82ED1F-D528-4C04-B749-2EAF5CC5632F}" type="parTrans" cxnId="{BD451F36-4B70-43DA-B73F-F7CB83117DF5}">
      <dgm:prSet/>
      <dgm:spPr/>
      <dgm:t>
        <a:bodyPr/>
        <a:lstStyle/>
        <a:p>
          <a:endParaRPr lang="en-US"/>
        </a:p>
      </dgm:t>
    </dgm:pt>
    <dgm:pt modelId="{4CE2CD07-8877-42DC-8586-E27D35952274}" type="sibTrans" cxnId="{BD451F36-4B70-43DA-B73F-F7CB83117DF5}">
      <dgm:prSet/>
      <dgm:spPr/>
      <dgm:t>
        <a:bodyPr/>
        <a:lstStyle/>
        <a:p>
          <a:endParaRPr lang="en-US"/>
        </a:p>
      </dgm:t>
    </dgm:pt>
    <dgm:pt modelId="{2FCD8651-BC88-4D87-ADB1-896C4A8482B1}">
      <dgm:prSet phldrT="[Text]"/>
      <dgm:spPr/>
      <dgm:t>
        <a:bodyPr/>
        <a:lstStyle/>
        <a:p>
          <a:r>
            <a:rPr lang="en-US" dirty="0"/>
            <a:t>Students Answer Independently</a:t>
          </a:r>
          <a:br>
            <a:rPr lang="en-US" dirty="0"/>
          </a:br>
          <a:r>
            <a:rPr lang="en-US" dirty="0"/>
            <a:t>(1-3 Min)</a:t>
          </a:r>
        </a:p>
      </dgm:t>
    </dgm:pt>
    <dgm:pt modelId="{9C34B60F-590B-4C6A-B4F8-5D72A6995478}" type="parTrans" cxnId="{D9EBB2F3-82D3-4721-B702-93EE6FAAAEA5}">
      <dgm:prSet/>
      <dgm:spPr/>
      <dgm:t>
        <a:bodyPr/>
        <a:lstStyle/>
        <a:p>
          <a:endParaRPr lang="en-US"/>
        </a:p>
      </dgm:t>
    </dgm:pt>
    <dgm:pt modelId="{B0543222-35A8-4866-9D07-73A455F84FBA}" type="sibTrans" cxnId="{D9EBB2F3-82D3-4721-B702-93EE6FAAAEA5}">
      <dgm:prSet/>
      <dgm:spPr/>
      <dgm:t>
        <a:bodyPr/>
        <a:lstStyle/>
        <a:p>
          <a:endParaRPr lang="en-US"/>
        </a:p>
      </dgm:t>
    </dgm:pt>
    <dgm:pt modelId="{45F4BCEC-65CB-4D89-A14B-F21B2FACFB4F}">
      <dgm:prSet phldrT="[Text]"/>
      <dgm:spPr/>
      <dgm:t>
        <a:bodyPr/>
        <a:lstStyle/>
        <a:p>
          <a:r>
            <a:rPr lang="en-US" dirty="0"/>
            <a:t>Instructor Views Results (&lt;1 Min)</a:t>
          </a:r>
        </a:p>
      </dgm:t>
    </dgm:pt>
    <dgm:pt modelId="{55DF14FD-4EF6-4C84-BDEA-5EEE0923B673}" type="parTrans" cxnId="{11ECB790-909A-4B53-A49F-8B5A6BA9F02F}">
      <dgm:prSet/>
      <dgm:spPr/>
      <dgm:t>
        <a:bodyPr/>
        <a:lstStyle/>
        <a:p>
          <a:endParaRPr lang="en-US"/>
        </a:p>
      </dgm:t>
    </dgm:pt>
    <dgm:pt modelId="{5BD2F11B-D8D9-4B1D-B864-2320ED061FE3}" type="sibTrans" cxnId="{11ECB790-909A-4B53-A49F-8B5A6BA9F02F}">
      <dgm:prSet/>
      <dgm:spPr/>
      <dgm:t>
        <a:bodyPr/>
        <a:lstStyle/>
        <a:p>
          <a:endParaRPr lang="en-US"/>
        </a:p>
      </dgm:t>
    </dgm:pt>
    <dgm:pt modelId="{E4F7BDA4-081C-498D-B744-0C9C0D20EDDB}">
      <dgm:prSet phldrT="[Text]"/>
      <dgm:spPr/>
      <dgm:t>
        <a:bodyPr/>
        <a:lstStyle/>
        <a:p>
          <a:r>
            <a:rPr lang="en-US" dirty="0"/>
            <a:t>If Most Answer Correctly,</a:t>
          </a:r>
          <a:br>
            <a:rPr lang="en-US" dirty="0"/>
          </a:br>
          <a:r>
            <a:rPr lang="en-US" dirty="0"/>
            <a:t>Briefly Discuss Question (1-3 Min)</a:t>
          </a:r>
        </a:p>
      </dgm:t>
    </dgm:pt>
    <dgm:pt modelId="{B0E5F6AB-D806-42BB-ADD3-5A1BCE262766}" type="parTrans" cxnId="{AED9CA98-8712-4E23-91A4-C294BB654FDB}">
      <dgm:prSet/>
      <dgm:spPr/>
      <dgm:t>
        <a:bodyPr/>
        <a:lstStyle/>
        <a:p>
          <a:endParaRPr lang="en-US"/>
        </a:p>
      </dgm:t>
    </dgm:pt>
    <dgm:pt modelId="{057B9936-244C-4552-91FC-14421567B43D}" type="sibTrans" cxnId="{AED9CA98-8712-4E23-91A4-C294BB654FDB}">
      <dgm:prSet/>
      <dgm:spPr/>
      <dgm:t>
        <a:bodyPr/>
        <a:lstStyle/>
        <a:p>
          <a:endParaRPr lang="en-US"/>
        </a:p>
      </dgm:t>
    </dgm:pt>
    <dgm:pt modelId="{CEAC18E7-672B-467C-9227-DB1EFEF473E7}">
      <dgm:prSet phldrT="[Text]"/>
      <dgm:spPr/>
      <dgm:t>
        <a:bodyPr/>
        <a:lstStyle/>
        <a:p>
          <a:r>
            <a:rPr lang="en-US" dirty="0"/>
            <a:t>If Most Answer Incorrectly,</a:t>
          </a:r>
          <a:br>
            <a:rPr lang="en-US" dirty="0"/>
          </a:br>
          <a:r>
            <a:rPr lang="en-US" dirty="0"/>
            <a:t>Backtrack (5+ Min)</a:t>
          </a:r>
        </a:p>
      </dgm:t>
    </dgm:pt>
    <dgm:pt modelId="{E007BD6F-37DE-48A2-A56F-2DE54B6E8C23}" type="parTrans" cxnId="{F4EE0E2B-A32A-4DE0-AD97-55DA180629D2}">
      <dgm:prSet/>
      <dgm:spPr/>
      <dgm:t>
        <a:bodyPr/>
        <a:lstStyle/>
        <a:p>
          <a:endParaRPr lang="en-US"/>
        </a:p>
      </dgm:t>
    </dgm:pt>
    <dgm:pt modelId="{37DF8F74-8E4C-4225-8A93-EF01416B4F94}" type="sibTrans" cxnId="{F4EE0E2B-A32A-4DE0-AD97-55DA180629D2}">
      <dgm:prSet/>
      <dgm:spPr/>
      <dgm:t>
        <a:bodyPr/>
        <a:lstStyle/>
        <a:p>
          <a:endParaRPr lang="en-US"/>
        </a:p>
      </dgm:t>
    </dgm:pt>
    <dgm:pt modelId="{12A17728-CA41-40B5-8577-DD7A752202AF}">
      <dgm:prSet phldrT="[Text]"/>
      <dgm:spPr/>
      <dgm:t>
        <a:bodyPr/>
        <a:lstStyle/>
        <a:p>
          <a:r>
            <a:rPr lang="en-US" dirty="0"/>
            <a:t>If Students Are Split, Have Students Discuss in Pairs and Revote</a:t>
          </a:r>
          <a:br>
            <a:rPr lang="en-US" dirty="0"/>
          </a:br>
          <a:r>
            <a:rPr lang="en-US" dirty="0"/>
            <a:t>(1-5 Min)</a:t>
          </a:r>
        </a:p>
      </dgm:t>
    </dgm:pt>
    <dgm:pt modelId="{6D7A31B2-304F-4BB8-A563-B5F6D4C178D6}" type="parTrans" cxnId="{3F62DFBB-CF5F-4B28-8F55-C66E2BBFE849}">
      <dgm:prSet/>
      <dgm:spPr/>
      <dgm:t>
        <a:bodyPr/>
        <a:lstStyle/>
        <a:p>
          <a:endParaRPr lang="en-US"/>
        </a:p>
      </dgm:t>
    </dgm:pt>
    <dgm:pt modelId="{10F34626-C0E4-4B16-93A1-A609D7CBB6E4}" type="sibTrans" cxnId="{3F62DFBB-CF5F-4B28-8F55-C66E2BBFE849}">
      <dgm:prSet/>
      <dgm:spPr/>
      <dgm:t>
        <a:bodyPr/>
        <a:lstStyle/>
        <a:p>
          <a:endParaRPr lang="en-US"/>
        </a:p>
      </dgm:t>
    </dgm:pt>
    <dgm:pt modelId="{53EBB8E4-AEFD-4537-990F-AF6C42526108}">
      <dgm:prSet phldrT="[Text]"/>
      <dgm:spPr/>
      <dgm:t>
        <a:bodyPr/>
        <a:lstStyle/>
        <a:p>
          <a:r>
            <a:rPr lang="en-US" dirty="0"/>
            <a:t>Instructor Leads </a:t>
          </a:r>
          <a:r>
            <a:rPr lang="en-US" dirty="0" err="1"/>
            <a:t>Classwide</a:t>
          </a:r>
          <a:r>
            <a:rPr lang="en-US" dirty="0"/>
            <a:t> Discussion (2-15 Min)</a:t>
          </a:r>
        </a:p>
      </dgm:t>
    </dgm:pt>
    <dgm:pt modelId="{A6659346-D26C-4F7D-B769-882012DB3859}" type="parTrans" cxnId="{259A3A90-EE1E-4B42-8D65-C420274D93BD}">
      <dgm:prSet/>
      <dgm:spPr/>
      <dgm:t>
        <a:bodyPr/>
        <a:lstStyle/>
        <a:p>
          <a:endParaRPr lang="en-US"/>
        </a:p>
      </dgm:t>
    </dgm:pt>
    <dgm:pt modelId="{479FEF31-184F-403D-B879-03454FB8F465}" type="sibTrans" cxnId="{259A3A90-EE1E-4B42-8D65-C420274D93BD}">
      <dgm:prSet/>
      <dgm:spPr/>
      <dgm:t>
        <a:bodyPr/>
        <a:lstStyle/>
        <a:p>
          <a:endParaRPr lang="en-US"/>
        </a:p>
      </dgm:t>
    </dgm:pt>
    <dgm:pt modelId="{17450A20-514D-4A4C-839B-F745A6756B2B}" type="pres">
      <dgm:prSet presAssocID="{30A0FB53-5730-4FAB-92E4-D677FD21E36B}" presName="hierChild1" presStyleCnt="0">
        <dgm:presLayoutVars>
          <dgm:orgChart val="1"/>
          <dgm:chPref val="1"/>
          <dgm:dir/>
          <dgm:animOne val="branch"/>
          <dgm:animLvl val="lvl"/>
          <dgm:resizeHandles/>
        </dgm:presLayoutVars>
      </dgm:prSet>
      <dgm:spPr/>
    </dgm:pt>
    <dgm:pt modelId="{2262BA19-3997-4CD0-B55F-F2DFD5D999B3}" type="pres">
      <dgm:prSet presAssocID="{5F39767E-3164-4F95-9E6F-A4B1E87C82D0}" presName="hierRoot1" presStyleCnt="0">
        <dgm:presLayoutVars>
          <dgm:hierBranch val="init"/>
        </dgm:presLayoutVars>
      </dgm:prSet>
      <dgm:spPr/>
    </dgm:pt>
    <dgm:pt modelId="{477B7722-5430-4D60-9DC0-EBC491309CC3}" type="pres">
      <dgm:prSet presAssocID="{5F39767E-3164-4F95-9E6F-A4B1E87C82D0}" presName="rootComposite1" presStyleCnt="0"/>
      <dgm:spPr/>
    </dgm:pt>
    <dgm:pt modelId="{FE33442E-ECC8-43BC-8041-2334512B111A}" type="pres">
      <dgm:prSet presAssocID="{5F39767E-3164-4F95-9E6F-A4B1E87C82D0}" presName="rootText1" presStyleLbl="node0" presStyleIdx="0" presStyleCnt="1">
        <dgm:presLayoutVars>
          <dgm:chPref val="3"/>
        </dgm:presLayoutVars>
      </dgm:prSet>
      <dgm:spPr/>
    </dgm:pt>
    <dgm:pt modelId="{97976235-9A29-4A45-A467-9DDC29C6DA89}" type="pres">
      <dgm:prSet presAssocID="{5F39767E-3164-4F95-9E6F-A4B1E87C82D0}" presName="rootConnector1" presStyleLbl="node1" presStyleIdx="0" presStyleCnt="0"/>
      <dgm:spPr/>
    </dgm:pt>
    <dgm:pt modelId="{06F7F2AA-798C-45C9-AB44-0878297DBC22}" type="pres">
      <dgm:prSet presAssocID="{5F39767E-3164-4F95-9E6F-A4B1E87C82D0}" presName="hierChild2" presStyleCnt="0"/>
      <dgm:spPr/>
    </dgm:pt>
    <dgm:pt modelId="{D6B77783-BE67-4359-A6C8-776F22813E80}" type="pres">
      <dgm:prSet presAssocID="{9C34B60F-590B-4C6A-B4F8-5D72A6995478}" presName="Name37" presStyleLbl="parChTrans1D2" presStyleIdx="0" presStyleCnt="1"/>
      <dgm:spPr/>
    </dgm:pt>
    <dgm:pt modelId="{C673AF3A-FB27-4BDD-A29F-F0830757C9C1}" type="pres">
      <dgm:prSet presAssocID="{2FCD8651-BC88-4D87-ADB1-896C4A8482B1}" presName="hierRoot2" presStyleCnt="0">
        <dgm:presLayoutVars>
          <dgm:hierBranch val="init"/>
        </dgm:presLayoutVars>
      </dgm:prSet>
      <dgm:spPr/>
    </dgm:pt>
    <dgm:pt modelId="{E01D3CD8-75D1-43C4-833C-86EE832CA582}" type="pres">
      <dgm:prSet presAssocID="{2FCD8651-BC88-4D87-ADB1-896C4A8482B1}" presName="rootComposite" presStyleCnt="0"/>
      <dgm:spPr/>
    </dgm:pt>
    <dgm:pt modelId="{20B4E8B3-8FD6-4918-A983-F809C32AB9DD}" type="pres">
      <dgm:prSet presAssocID="{2FCD8651-BC88-4D87-ADB1-896C4A8482B1}" presName="rootText" presStyleLbl="node2" presStyleIdx="0" presStyleCnt="1">
        <dgm:presLayoutVars>
          <dgm:chPref val="3"/>
        </dgm:presLayoutVars>
      </dgm:prSet>
      <dgm:spPr/>
    </dgm:pt>
    <dgm:pt modelId="{B682C1BB-A376-41F0-B468-6A4C0D0EF9B0}" type="pres">
      <dgm:prSet presAssocID="{2FCD8651-BC88-4D87-ADB1-896C4A8482B1}" presName="rootConnector" presStyleLbl="node2" presStyleIdx="0" presStyleCnt="1"/>
      <dgm:spPr/>
    </dgm:pt>
    <dgm:pt modelId="{2AA04C25-8E3E-43A2-9F0B-B548BC3A649E}" type="pres">
      <dgm:prSet presAssocID="{2FCD8651-BC88-4D87-ADB1-896C4A8482B1}" presName="hierChild4" presStyleCnt="0"/>
      <dgm:spPr/>
    </dgm:pt>
    <dgm:pt modelId="{8387FABB-17D2-4EBB-9921-C51905417254}" type="pres">
      <dgm:prSet presAssocID="{55DF14FD-4EF6-4C84-BDEA-5EEE0923B673}" presName="Name37" presStyleLbl="parChTrans1D3" presStyleIdx="0" presStyleCnt="1"/>
      <dgm:spPr/>
    </dgm:pt>
    <dgm:pt modelId="{16F82C32-7EC1-493A-8C64-FEE7B6CAD4C3}" type="pres">
      <dgm:prSet presAssocID="{45F4BCEC-65CB-4D89-A14B-F21B2FACFB4F}" presName="hierRoot2" presStyleCnt="0">
        <dgm:presLayoutVars>
          <dgm:hierBranch val="init"/>
        </dgm:presLayoutVars>
      </dgm:prSet>
      <dgm:spPr/>
    </dgm:pt>
    <dgm:pt modelId="{33E4E3DE-575A-413B-83CA-D6B127B7229B}" type="pres">
      <dgm:prSet presAssocID="{45F4BCEC-65CB-4D89-A14B-F21B2FACFB4F}" presName="rootComposite" presStyleCnt="0"/>
      <dgm:spPr/>
    </dgm:pt>
    <dgm:pt modelId="{C94EAE16-BB15-4AE2-A1C7-EE8E3F45E3FD}" type="pres">
      <dgm:prSet presAssocID="{45F4BCEC-65CB-4D89-A14B-F21B2FACFB4F}" presName="rootText" presStyleLbl="node3" presStyleIdx="0" presStyleCnt="1">
        <dgm:presLayoutVars>
          <dgm:chPref val="3"/>
        </dgm:presLayoutVars>
      </dgm:prSet>
      <dgm:spPr/>
    </dgm:pt>
    <dgm:pt modelId="{EC7BAB88-D553-43F6-8255-181C4FB0F89F}" type="pres">
      <dgm:prSet presAssocID="{45F4BCEC-65CB-4D89-A14B-F21B2FACFB4F}" presName="rootConnector" presStyleLbl="node3" presStyleIdx="0" presStyleCnt="1"/>
      <dgm:spPr/>
    </dgm:pt>
    <dgm:pt modelId="{6B195C29-03AD-4028-84B5-286C82DD3E6E}" type="pres">
      <dgm:prSet presAssocID="{45F4BCEC-65CB-4D89-A14B-F21B2FACFB4F}" presName="hierChild4" presStyleCnt="0"/>
      <dgm:spPr/>
    </dgm:pt>
    <dgm:pt modelId="{95C20BC2-250C-4F9B-BC47-8E3879D1A16A}" type="pres">
      <dgm:prSet presAssocID="{B0E5F6AB-D806-42BB-ADD3-5A1BCE262766}" presName="Name37" presStyleLbl="parChTrans1D4" presStyleIdx="0" presStyleCnt="4"/>
      <dgm:spPr/>
    </dgm:pt>
    <dgm:pt modelId="{F30AB905-E02E-4949-B36E-3D02ABA6693E}" type="pres">
      <dgm:prSet presAssocID="{E4F7BDA4-081C-498D-B744-0C9C0D20EDDB}" presName="hierRoot2" presStyleCnt="0">
        <dgm:presLayoutVars>
          <dgm:hierBranch val="init"/>
        </dgm:presLayoutVars>
      </dgm:prSet>
      <dgm:spPr/>
    </dgm:pt>
    <dgm:pt modelId="{C7147D59-BE1E-42D7-A6C0-D00933FCB71C}" type="pres">
      <dgm:prSet presAssocID="{E4F7BDA4-081C-498D-B744-0C9C0D20EDDB}" presName="rootComposite" presStyleCnt="0"/>
      <dgm:spPr/>
    </dgm:pt>
    <dgm:pt modelId="{DAE6522A-C732-4237-9BC5-6933D70FA8FD}" type="pres">
      <dgm:prSet presAssocID="{E4F7BDA4-081C-498D-B744-0C9C0D20EDDB}" presName="rootText" presStyleLbl="node4" presStyleIdx="0" presStyleCnt="4">
        <dgm:presLayoutVars>
          <dgm:chPref val="3"/>
        </dgm:presLayoutVars>
      </dgm:prSet>
      <dgm:spPr/>
    </dgm:pt>
    <dgm:pt modelId="{74026DBE-FC0A-483C-8EEC-C5406A686E39}" type="pres">
      <dgm:prSet presAssocID="{E4F7BDA4-081C-498D-B744-0C9C0D20EDDB}" presName="rootConnector" presStyleLbl="node4" presStyleIdx="0" presStyleCnt="4"/>
      <dgm:spPr/>
    </dgm:pt>
    <dgm:pt modelId="{C61D0B29-9735-444C-BD6E-F03E47863DBD}" type="pres">
      <dgm:prSet presAssocID="{E4F7BDA4-081C-498D-B744-0C9C0D20EDDB}" presName="hierChild4" presStyleCnt="0"/>
      <dgm:spPr/>
    </dgm:pt>
    <dgm:pt modelId="{1EDB3349-469D-4497-94D1-37B3DC3EF34A}" type="pres">
      <dgm:prSet presAssocID="{E4F7BDA4-081C-498D-B744-0C9C0D20EDDB}" presName="hierChild5" presStyleCnt="0"/>
      <dgm:spPr/>
    </dgm:pt>
    <dgm:pt modelId="{5EFC554E-7EE2-4769-A59C-B6F3E3A8ABF7}" type="pres">
      <dgm:prSet presAssocID="{E007BD6F-37DE-48A2-A56F-2DE54B6E8C23}" presName="Name37" presStyleLbl="parChTrans1D4" presStyleIdx="1" presStyleCnt="4"/>
      <dgm:spPr/>
    </dgm:pt>
    <dgm:pt modelId="{5A218EC5-B30D-4F27-80CA-12648C37EC5C}" type="pres">
      <dgm:prSet presAssocID="{CEAC18E7-672B-467C-9227-DB1EFEF473E7}" presName="hierRoot2" presStyleCnt="0">
        <dgm:presLayoutVars>
          <dgm:hierBranch val="init"/>
        </dgm:presLayoutVars>
      </dgm:prSet>
      <dgm:spPr/>
    </dgm:pt>
    <dgm:pt modelId="{9A0242A2-052E-44B9-B14A-FEE3C2C5FC1F}" type="pres">
      <dgm:prSet presAssocID="{CEAC18E7-672B-467C-9227-DB1EFEF473E7}" presName="rootComposite" presStyleCnt="0"/>
      <dgm:spPr/>
    </dgm:pt>
    <dgm:pt modelId="{BECA8676-745C-459E-8C78-2EDAC7A7C2B9}" type="pres">
      <dgm:prSet presAssocID="{CEAC18E7-672B-467C-9227-DB1EFEF473E7}" presName="rootText" presStyleLbl="node4" presStyleIdx="1" presStyleCnt="4">
        <dgm:presLayoutVars>
          <dgm:chPref val="3"/>
        </dgm:presLayoutVars>
      </dgm:prSet>
      <dgm:spPr/>
    </dgm:pt>
    <dgm:pt modelId="{507EECB9-C71A-4712-A82D-9056015CBD3D}" type="pres">
      <dgm:prSet presAssocID="{CEAC18E7-672B-467C-9227-DB1EFEF473E7}" presName="rootConnector" presStyleLbl="node4" presStyleIdx="1" presStyleCnt="4"/>
      <dgm:spPr/>
    </dgm:pt>
    <dgm:pt modelId="{9897867C-FF5F-44FC-97CC-B0DA85D14443}" type="pres">
      <dgm:prSet presAssocID="{CEAC18E7-672B-467C-9227-DB1EFEF473E7}" presName="hierChild4" presStyleCnt="0"/>
      <dgm:spPr/>
    </dgm:pt>
    <dgm:pt modelId="{E874A77C-3F9C-45B0-A123-BB173A0B6655}" type="pres">
      <dgm:prSet presAssocID="{CEAC18E7-672B-467C-9227-DB1EFEF473E7}" presName="hierChild5" presStyleCnt="0"/>
      <dgm:spPr/>
    </dgm:pt>
    <dgm:pt modelId="{9A3A8201-2699-46F9-AD38-73522ABE2390}" type="pres">
      <dgm:prSet presAssocID="{6D7A31B2-304F-4BB8-A563-B5F6D4C178D6}" presName="Name37" presStyleLbl="parChTrans1D4" presStyleIdx="2" presStyleCnt="4"/>
      <dgm:spPr/>
    </dgm:pt>
    <dgm:pt modelId="{9CE7545F-2F13-4720-8A39-B2DF83684B98}" type="pres">
      <dgm:prSet presAssocID="{12A17728-CA41-40B5-8577-DD7A752202AF}" presName="hierRoot2" presStyleCnt="0">
        <dgm:presLayoutVars>
          <dgm:hierBranch val="init"/>
        </dgm:presLayoutVars>
      </dgm:prSet>
      <dgm:spPr/>
    </dgm:pt>
    <dgm:pt modelId="{495259D4-8B79-46E5-A136-8C0CD7AF6989}" type="pres">
      <dgm:prSet presAssocID="{12A17728-CA41-40B5-8577-DD7A752202AF}" presName="rootComposite" presStyleCnt="0"/>
      <dgm:spPr/>
    </dgm:pt>
    <dgm:pt modelId="{9ED0D8FA-B12D-4554-90AD-2EEA40309FCE}" type="pres">
      <dgm:prSet presAssocID="{12A17728-CA41-40B5-8577-DD7A752202AF}" presName="rootText" presStyleLbl="node4" presStyleIdx="2" presStyleCnt="4">
        <dgm:presLayoutVars>
          <dgm:chPref val="3"/>
        </dgm:presLayoutVars>
      </dgm:prSet>
      <dgm:spPr/>
    </dgm:pt>
    <dgm:pt modelId="{B5762228-48E4-484B-B434-A66858EA7928}" type="pres">
      <dgm:prSet presAssocID="{12A17728-CA41-40B5-8577-DD7A752202AF}" presName="rootConnector" presStyleLbl="node4" presStyleIdx="2" presStyleCnt="4"/>
      <dgm:spPr/>
    </dgm:pt>
    <dgm:pt modelId="{34ADE22C-9589-4690-B14B-06EEC25E6A44}" type="pres">
      <dgm:prSet presAssocID="{12A17728-CA41-40B5-8577-DD7A752202AF}" presName="hierChild4" presStyleCnt="0"/>
      <dgm:spPr/>
    </dgm:pt>
    <dgm:pt modelId="{421B2F87-34EE-47DF-9F75-07033C81432A}" type="pres">
      <dgm:prSet presAssocID="{A6659346-D26C-4F7D-B769-882012DB3859}" presName="Name37" presStyleLbl="parChTrans1D4" presStyleIdx="3" presStyleCnt="4"/>
      <dgm:spPr/>
    </dgm:pt>
    <dgm:pt modelId="{DEA87804-6EB3-4B65-9FB4-50212CFDA787}" type="pres">
      <dgm:prSet presAssocID="{53EBB8E4-AEFD-4537-990F-AF6C42526108}" presName="hierRoot2" presStyleCnt="0">
        <dgm:presLayoutVars>
          <dgm:hierBranch val="init"/>
        </dgm:presLayoutVars>
      </dgm:prSet>
      <dgm:spPr/>
    </dgm:pt>
    <dgm:pt modelId="{EA1D0E03-BBF1-454A-B5A3-74CD0490C816}" type="pres">
      <dgm:prSet presAssocID="{53EBB8E4-AEFD-4537-990F-AF6C42526108}" presName="rootComposite" presStyleCnt="0"/>
      <dgm:spPr/>
    </dgm:pt>
    <dgm:pt modelId="{105FB3C9-9464-4A5D-8AE8-8A9AAC241F60}" type="pres">
      <dgm:prSet presAssocID="{53EBB8E4-AEFD-4537-990F-AF6C42526108}" presName="rootText" presStyleLbl="node4" presStyleIdx="3" presStyleCnt="4">
        <dgm:presLayoutVars>
          <dgm:chPref val="3"/>
        </dgm:presLayoutVars>
      </dgm:prSet>
      <dgm:spPr/>
    </dgm:pt>
    <dgm:pt modelId="{CF3CF881-C787-4126-A3F8-35E2FDB2FC74}" type="pres">
      <dgm:prSet presAssocID="{53EBB8E4-AEFD-4537-990F-AF6C42526108}" presName="rootConnector" presStyleLbl="node4" presStyleIdx="3" presStyleCnt="4"/>
      <dgm:spPr/>
    </dgm:pt>
    <dgm:pt modelId="{5E79B79A-49D6-4801-932E-780CF5AF1A54}" type="pres">
      <dgm:prSet presAssocID="{53EBB8E4-AEFD-4537-990F-AF6C42526108}" presName="hierChild4" presStyleCnt="0"/>
      <dgm:spPr/>
    </dgm:pt>
    <dgm:pt modelId="{DCE048BE-ACB5-4A0C-9009-DE15B9379AAF}" type="pres">
      <dgm:prSet presAssocID="{53EBB8E4-AEFD-4537-990F-AF6C42526108}" presName="hierChild5" presStyleCnt="0"/>
      <dgm:spPr/>
    </dgm:pt>
    <dgm:pt modelId="{D3F9764C-1863-4C95-9651-1B947BB85DE7}" type="pres">
      <dgm:prSet presAssocID="{12A17728-CA41-40B5-8577-DD7A752202AF}" presName="hierChild5" presStyleCnt="0"/>
      <dgm:spPr/>
    </dgm:pt>
    <dgm:pt modelId="{095F4D40-BCBA-424D-ADAC-08356DD930A4}" type="pres">
      <dgm:prSet presAssocID="{45F4BCEC-65CB-4D89-A14B-F21B2FACFB4F}" presName="hierChild5" presStyleCnt="0"/>
      <dgm:spPr/>
    </dgm:pt>
    <dgm:pt modelId="{4DEE53C1-A120-4B43-BFF1-22E7258936E2}" type="pres">
      <dgm:prSet presAssocID="{2FCD8651-BC88-4D87-ADB1-896C4A8482B1}" presName="hierChild5" presStyleCnt="0"/>
      <dgm:spPr/>
    </dgm:pt>
    <dgm:pt modelId="{1570B38A-8512-44F4-890C-C62A59BAB27B}" type="pres">
      <dgm:prSet presAssocID="{5F39767E-3164-4F95-9E6F-A4B1E87C82D0}" presName="hierChild3" presStyleCnt="0"/>
      <dgm:spPr/>
    </dgm:pt>
  </dgm:ptLst>
  <dgm:cxnLst>
    <dgm:cxn modelId="{FE479A06-0F7D-DD44-BC32-755CF6A1736C}" type="presOf" srcId="{55DF14FD-4EF6-4C84-BDEA-5EEE0923B673}" destId="{8387FABB-17D2-4EBB-9921-C51905417254}" srcOrd="0" destOrd="0" presId="urn:microsoft.com/office/officeart/2005/8/layout/orgChart1"/>
    <dgm:cxn modelId="{A9018C1B-9405-5C4A-B0F5-77B44407839A}" type="presOf" srcId="{CEAC18E7-672B-467C-9227-DB1EFEF473E7}" destId="{BECA8676-745C-459E-8C78-2EDAC7A7C2B9}" srcOrd="0" destOrd="0" presId="urn:microsoft.com/office/officeart/2005/8/layout/orgChart1"/>
    <dgm:cxn modelId="{7434201C-C45B-BD49-9684-46B46038536D}" type="presOf" srcId="{5F39767E-3164-4F95-9E6F-A4B1E87C82D0}" destId="{97976235-9A29-4A45-A467-9DDC29C6DA89}" srcOrd="1" destOrd="0" presId="urn:microsoft.com/office/officeart/2005/8/layout/orgChart1"/>
    <dgm:cxn modelId="{84FA4727-7591-F64D-B506-CDD924CD1E69}" type="presOf" srcId="{12A17728-CA41-40B5-8577-DD7A752202AF}" destId="{9ED0D8FA-B12D-4554-90AD-2EEA40309FCE}" srcOrd="0" destOrd="0" presId="urn:microsoft.com/office/officeart/2005/8/layout/orgChart1"/>
    <dgm:cxn modelId="{F4EE0E2B-A32A-4DE0-AD97-55DA180629D2}" srcId="{45F4BCEC-65CB-4D89-A14B-F21B2FACFB4F}" destId="{CEAC18E7-672B-467C-9227-DB1EFEF473E7}" srcOrd="1" destOrd="0" parTransId="{E007BD6F-37DE-48A2-A56F-2DE54B6E8C23}" sibTransId="{37DF8F74-8E4C-4225-8A93-EF01416B4F94}"/>
    <dgm:cxn modelId="{59168A30-8528-D541-9355-C9D69DC59799}" type="presOf" srcId="{53EBB8E4-AEFD-4537-990F-AF6C42526108}" destId="{CF3CF881-C787-4126-A3F8-35E2FDB2FC74}" srcOrd="1" destOrd="0" presId="urn:microsoft.com/office/officeart/2005/8/layout/orgChart1"/>
    <dgm:cxn modelId="{BD451F36-4B70-43DA-B73F-F7CB83117DF5}" srcId="{30A0FB53-5730-4FAB-92E4-D677FD21E36B}" destId="{5F39767E-3164-4F95-9E6F-A4B1E87C82D0}" srcOrd="0" destOrd="0" parTransId="{BC82ED1F-D528-4C04-B749-2EAF5CC5632F}" sibTransId="{4CE2CD07-8877-42DC-8586-E27D35952274}"/>
    <dgm:cxn modelId="{F8B75343-2B50-6E4E-AE7D-DC2EF3A1D735}" type="presOf" srcId="{45F4BCEC-65CB-4D89-A14B-F21B2FACFB4F}" destId="{C94EAE16-BB15-4AE2-A1C7-EE8E3F45E3FD}" srcOrd="0" destOrd="0" presId="urn:microsoft.com/office/officeart/2005/8/layout/orgChart1"/>
    <dgm:cxn modelId="{3EA3DF43-0A75-AC43-A793-AD89BF8C2032}" type="presOf" srcId="{53EBB8E4-AEFD-4537-990F-AF6C42526108}" destId="{105FB3C9-9464-4A5D-8AE8-8A9AAC241F60}" srcOrd="0" destOrd="0" presId="urn:microsoft.com/office/officeart/2005/8/layout/orgChart1"/>
    <dgm:cxn modelId="{31943C49-8BB5-EF4A-BFC1-58A9F94A48F1}" type="presOf" srcId="{5F39767E-3164-4F95-9E6F-A4B1E87C82D0}" destId="{FE33442E-ECC8-43BC-8041-2334512B111A}" srcOrd="0" destOrd="0" presId="urn:microsoft.com/office/officeart/2005/8/layout/orgChart1"/>
    <dgm:cxn modelId="{DA62C958-60D6-244B-B898-9AE9CF8578C1}" type="presOf" srcId="{E007BD6F-37DE-48A2-A56F-2DE54B6E8C23}" destId="{5EFC554E-7EE2-4769-A59C-B6F3E3A8ABF7}" srcOrd="0" destOrd="0" presId="urn:microsoft.com/office/officeart/2005/8/layout/orgChart1"/>
    <dgm:cxn modelId="{241DFA5D-C8A8-404E-BF96-4AC8F53ADD73}" type="presOf" srcId="{E4F7BDA4-081C-498D-B744-0C9C0D20EDDB}" destId="{74026DBE-FC0A-483C-8EEC-C5406A686E39}" srcOrd="1" destOrd="0" presId="urn:microsoft.com/office/officeart/2005/8/layout/orgChart1"/>
    <dgm:cxn modelId="{75A5BB62-F995-9D45-B61C-825F995019F0}" type="presOf" srcId="{9C34B60F-590B-4C6A-B4F8-5D72A6995478}" destId="{D6B77783-BE67-4359-A6C8-776F22813E80}" srcOrd="0" destOrd="0" presId="urn:microsoft.com/office/officeart/2005/8/layout/orgChart1"/>
    <dgm:cxn modelId="{98A03F70-BFC1-BF45-BD57-AE10F583A217}" type="presOf" srcId="{2FCD8651-BC88-4D87-ADB1-896C4A8482B1}" destId="{B682C1BB-A376-41F0-B468-6A4C0D0EF9B0}" srcOrd="1" destOrd="0" presId="urn:microsoft.com/office/officeart/2005/8/layout/orgChart1"/>
    <dgm:cxn modelId="{E7AE687F-2501-5549-BD88-200FA99C0F3E}" type="presOf" srcId="{E4F7BDA4-081C-498D-B744-0C9C0D20EDDB}" destId="{DAE6522A-C732-4237-9BC5-6933D70FA8FD}" srcOrd="0" destOrd="0" presId="urn:microsoft.com/office/officeart/2005/8/layout/orgChart1"/>
    <dgm:cxn modelId="{259A3A90-EE1E-4B42-8D65-C420274D93BD}" srcId="{12A17728-CA41-40B5-8577-DD7A752202AF}" destId="{53EBB8E4-AEFD-4537-990F-AF6C42526108}" srcOrd="0" destOrd="0" parTransId="{A6659346-D26C-4F7D-B769-882012DB3859}" sibTransId="{479FEF31-184F-403D-B879-03454FB8F465}"/>
    <dgm:cxn modelId="{11ECB790-909A-4B53-A49F-8B5A6BA9F02F}" srcId="{2FCD8651-BC88-4D87-ADB1-896C4A8482B1}" destId="{45F4BCEC-65CB-4D89-A14B-F21B2FACFB4F}" srcOrd="0" destOrd="0" parTransId="{55DF14FD-4EF6-4C84-BDEA-5EEE0923B673}" sibTransId="{5BD2F11B-D8D9-4B1D-B864-2320ED061FE3}"/>
    <dgm:cxn modelId="{5D2E3E94-576F-AE4D-A0C6-1441A6D9A1E8}" type="presOf" srcId="{30A0FB53-5730-4FAB-92E4-D677FD21E36B}" destId="{17450A20-514D-4A4C-839B-F745A6756B2B}" srcOrd="0" destOrd="0" presId="urn:microsoft.com/office/officeart/2005/8/layout/orgChart1"/>
    <dgm:cxn modelId="{AED9CA98-8712-4E23-91A4-C294BB654FDB}" srcId="{45F4BCEC-65CB-4D89-A14B-F21B2FACFB4F}" destId="{E4F7BDA4-081C-498D-B744-0C9C0D20EDDB}" srcOrd="0" destOrd="0" parTransId="{B0E5F6AB-D806-42BB-ADD3-5A1BCE262766}" sibTransId="{057B9936-244C-4552-91FC-14421567B43D}"/>
    <dgm:cxn modelId="{EAAB7F99-B4C6-5948-9CA5-BA399BEEC04F}" type="presOf" srcId="{6D7A31B2-304F-4BB8-A563-B5F6D4C178D6}" destId="{9A3A8201-2699-46F9-AD38-73522ABE2390}" srcOrd="0" destOrd="0" presId="urn:microsoft.com/office/officeart/2005/8/layout/orgChart1"/>
    <dgm:cxn modelId="{2482EC9E-11F8-0C4F-931F-1B3C43871F92}" type="presOf" srcId="{B0E5F6AB-D806-42BB-ADD3-5A1BCE262766}" destId="{95C20BC2-250C-4F9B-BC47-8E3879D1A16A}" srcOrd="0" destOrd="0" presId="urn:microsoft.com/office/officeart/2005/8/layout/orgChart1"/>
    <dgm:cxn modelId="{3F62DFBB-CF5F-4B28-8F55-C66E2BBFE849}" srcId="{45F4BCEC-65CB-4D89-A14B-F21B2FACFB4F}" destId="{12A17728-CA41-40B5-8577-DD7A752202AF}" srcOrd="2" destOrd="0" parTransId="{6D7A31B2-304F-4BB8-A563-B5F6D4C178D6}" sibTransId="{10F34626-C0E4-4B16-93A1-A609D7CBB6E4}"/>
    <dgm:cxn modelId="{2C92EBD2-A7ED-EA40-8248-D3FA8537FFFF}" type="presOf" srcId="{CEAC18E7-672B-467C-9227-DB1EFEF473E7}" destId="{507EECB9-C71A-4712-A82D-9056015CBD3D}" srcOrd="1" destOrd="0" presId="urn:microsoft.com/office/officeart/2005/8/layout/orgChart1"/>
    <dgm:cxn modelId="{46ACB5D4-1E80-144D-ACA6-CF81F667652E}" type="presOf" srcId="{A6659346-D26C-4F7D-B769-882012DB3859}" destId="{421B2F87-34EE-47DF-9F75-07033C81432A}" srcOrd="0" destOrd="0" presId="urn:microsoft.com/office/officeart/2005/8/layout/orgChart1"/>
    <dgm:cxn modelId="{646C4BD9-ED9C-E741-B3CE-244907EC4C6A}" type="presOf" srcId="{2FCD8651-BC88-4D87-ADB1-896C4A8482B1}" destId="{20B4E8B3-8FD6-4918-A983-F809C32AB9DD}" srcOrd="0" destOrd="0" presId="urn:microsoft.com/office/officeart/2005/8/layout/orgChart1"/>
    <dgm:cxn modelId="{8E73CFE4-6293-0C45-BD07-A55DA1974E42}" type="presOf" srcId="{45F4BCEC-65CB-4D89-A14B-F21B2FACFB4F}" destId="{EC7BAB88-D553-43F6-8255-181C4FB0F89F}" srcOrd="1" destOrd="0" presId="urn:microsoft.com/office/officeart/2005/8/layout/orgChart1"/>
    <dgm:cxn modelId="{E45215F1-9375-0549-A7BD-1DBFFF450094}" type="presOf" srcId="{12A17728-CA41-40B5-8577-DD7A752202AF}" destId="{B5762228-48E4-484B-B434-A66858EA7928}" srcOrd="1" destOrd="0" presId="urn:microsoft.com/office/officeart/2005/8/layout/orgChart1"/>
    <dgm:cxn modelId="{D9EBB2F3-82D3-4721-B702-93EE6FAAAEA5}" srcId="{5F39767E-3164-4F95-9E6F-A4B1E87C82D0}" destId="{2FCD8651-BC88-4D87-ADB1-896C4A8482B1}" srcOrd="0" destOrd="0" parTransId="{9C34B60F-590B-4C6A-B4F8-5D72A6995478}" sibTransId="{B0543222-35A8-4866-9D07-73A455F84FBA}"/>
    <dgm:cxn modelId="{EB81056A-387B-7045-ACB6-0CCB80D00C41}" type="presParOf" srcId="{17450A20-514D-4A4C-839B-F745A6756B2B}" destId="{2262BA19-3997-4CD0-B55F-F2DFD5D999B3}" srcOrd="0" destOrd="0" presId="urn:microsoft.com/office/officeart/2005/8/layout/orgChart1"/>
    <dgm:cxn modelId="{3BFDB036-DBBE-F640-A1E1-FEB33903478B}" type="presParOf" srcId="{2262BA19-3997-4CD0-B55F-F2DFD5D999B3}" destId="{477B7722-5430-4D60-9DC0-EBC491309CC3}" srcOrd="0" destOrd="0" presId="urn:microsoft.com/office/officeart/2005/8/layout/orgChart1"/>
    <dgm:cxn modelId="{88E29C1A-5308-4849-8F90-79F46B4D3408}" type="presParOf" srcId="{477B7722-5430-4D60-9DC0-EBC491309CC3}" destId="{FE33442E-ECC8-43BC-8041-2334512B111A}" srcOrd="0" destOrd="0" presId="urn:microsoft.com/office/officeart/2005/8/layout/orgChart1"/>
    <dgm:cxn modelId="{225B7552-A280-2C41-AAC1-D9420481DE5E}" type="presParOf" srcId="{477B7722-5430-4D60-9DC0-EBC491309CC3}" destId="{97976235-9A29-4A45-A467-9DDC29C6DA89}" srcOrd="1" destOrd="0" presId="urn:microsoft.com/office/officeart/2005/8/layout/orgChart1"/>
    <dgm:cxn modelId="{FA50DA23-D9B3-1643-85D2-0AC482F46A3A}" type="presParOf" srcId="{2262BA19-3997-4CD0-B55F-F2DFD5D999B3}" destId="{06F7F2AA-798C-45C9-AB44-0878297DBC22}" srcOrd="1" destOrd="0" presId="urn:microsoft.com/office/officeart/2005/8/layout/orgChart1"/>
    <dgm:cxn modelId="{71CB7F85-48DE-DA4B-B51F-4289B1F921D8}" type="presParOf" srcId="{06F7F2AA-798C-45C9-AB44-0878297DBC22}" destId="{D6B77783-BE67-4359-A6C8-776F22813E80}" srcOrd="0" destOrd="0" presId="urn:microsoft.com/office/officeart/2005/8/layout/orgChart1"/>
    <dgm:cxn modelId="{CF7B3B66-689A-1E45-B2E5-1DF40305641A}" type="presParOf" srcId="{06F7F2AA-798C-45C9-AB44-0878297DBC22}" destId="{C673AF3A-FB27-4BDD-A29F-F0830757C9C1}" srcOrd="1" destOrd="0" presId="urn:microsoft.com/office/officeart/2005/8/layout/orgChart1"/>
    <dgm:cxn modelId="{C1F34F8B-18F9-0F40-AB69-C1DF2521BE56}" type="presParOf" srcId="{C673AF3A-FB27-4BDD-A29F-F0830757C9C1}" destId="{E01D3CD8-75D1-43C4-833C-86EE832CA582}" srcOrd="0" destOrd="0" presId="urn:microsoft.com/office/officeart/2005/8/layout/orgChart1"/>
    <dgm:cxn modelId="{55488FA6-2345-3B44-BE79-7C0007A8439D}" type="presParOf" srcId="{E01D3CD8-75D1-43C4-833C-86EE832CA582}" destId="{20B4E8B3-8FD6-4918-A983-F809C32AB9DD}" srcOrd="0" destOrd="0" presId="urn:microsoft.com/office/officeart/2005/8/layout/orgChart1"/>
    <dgm:cxn modelId="{9CDBBC58-1350-7A4A-910E-6BDC414AF16D}" type="presParOf" srcId="{E01D3CD8-75D1-43C4-833C-86EE832CA582}" destId="{B682C1BB-A376-41F0-B468-6A4C0D0EF9B0}" srcOrd="1" destOrd="0" presId="urn:microsoft.com/office/officeart/2005/8/layout/orgChart1"/>
    <dgm:cxn modelId="{7BF8BCC6-A7E7-5141-A7EC-1F8485E47DE4}" type="presParOf" srcId="{C673AF3A-FB27-4BDD-A29F-F0830757C9C1}" destId="{2AA04C25-8E3E-43A2-9F0B-B548BC3A649E}" srcOrd="1" destOrd="0" presId="urn:microsoft.com/office/officeart/2005/8/layout/orgChart1"/>
    <dgm:cxn modelId="{95233CAD-0B97-944A-882F-90FA91B303F2}" type="presParOf" srcId="{2AA04C25-8E3E-43A2-9F0B-B548BC3A649E}" destId="{8387FABB-17D2-4EBB-9921-C51905417254}" srcOrd="0" destOrd="0" presId="urn:microsoft.com/office/officeart/2005/8/layout/orgChart1"/>
    <dgm:cxn modelId="{C3C0B986-2D5D-B14A-86C8-0F3DF4F341C4}" type="presParOf" srcId="{2AA04C25-8E3E-43A2-9F0B-B548BC3A649E}" destId="{16F82C32-7EC1-493A-8C64-FEE7B6CAD4C3}" srcOrd="1" destOrd="0" presId="urn:microsoft.com/office/officeart/2005/8/layout/orgChart1"/>
    <dgm:cxn modelId="{EE04918B-0CA2-894B-A861-ED6BF789EB3E}" type="presParOf" srcId="{16F82C32-7EC1-493A-8C64-FEE7B6CAD4C3}" destId="{33E4E3DE-575A-413B-83CA-D6B127B7229B}" srcOrd="0" destOrd="0" presId="urn:microsoft.com/office/officeart/2005/8/layout/orgChart1"/>
    <dgm:cxn modelId="{B5A093DC-2C21-0343-8523-A2F7ADDF7784}" type="presParOf" srcId="{33E4E3DE-575A-413B-83CA-D6B127B7229B}" destId="{C94EAE16-BB15-4AE2-A1C7-EE8E3F45E3FD}" srcOrd="0" destOrd="0" presId="urn:microsoft.com/office/officeart/2005/8/layout/orgChart1"/>
    <dgm:cxn modelId="{08B90D9B-AF67-004B-A334-7D6DF5D4010B}" type="presParOf" srcId="{33E4E3DE-575A-413B-83CA-D6B127B7229B}" destId="{EC7BAB88-D553-43F6-8255-181C4FB0F89F}" srcOrd="1" destOrd="0" presId="urn:microsoft.com/office/officeart/2005/8/layout/orgChart1"/>
    <dgm:cxn modelId="{6AC75F23-7A1D-134A-A448-8B12A8A99D9E}" type="presParOf" srcId="{16F82C32-7EC1-493A-8C64-FEE7B6CAD4C3}" destId="{6B195C29-03AD-4028-84B5-286C82DD3E6E}" srcOrd="1" destOrd="0" presId="urn:microsoft.com/office/officeart/2005/8/layout/orgChart1"/>
    <dgm:cxn modelId="{AE2ED6C0-3C0B-C943-9530-ED7E0C0A81FD}" type="presParOf" srcId="{6B195C29-03AD-4028-84B5-286C82DD3E6E}" destId="{95C20BC2-250C-4F9B-BC47-8E3879D1A16A}" srcOrd="0" destOrd="0" presId="urn:microsoft.com/office/officeart/2005/8/layout/orgChart1"/>
    <dgm:cxn modelId="{6B751C7D-7390-1C4B-9247-5AB313EFCA50}" type="presParOf" srcId="{6B195C29-03AD-4028-84B5-286C82DD3E6E}" destId="{F30AB905-E02E-4949-B36E-3D02ABA6693E}" srcOrd="1" destOrd="0" presId="urn:microsoft.com/office/officeart/2005/8/layout/orgChart1"/>
    <dgm:cxn modelId="{483A3AF3-A7CF-D849-801D-29CE56680B55}" type="presParOf" srcId="{F30AB905-E02E-4949-B36E-3D02ABA6693E}" destId="{C7147D59-BE1E-42D7-A6C0-D00933FCB71C}" srcOrd="0" destOrd="0" presId="urn:microsoft.com/office/officeart/2005/8/layout/orgChart1"/>
    <dgm:cxn modelId="{0A579507-528B-BB42-9BB0-A3DB68163584}" type="presParOf" srcId="{C7147D59-BE1E-42D7-A6C0-D00933FCB71C}" destId="{DAE6522A-C732-4237-9BC5-6933D70FA8FD}" srcOrd="0" destOrd="0" presId="urn:microsoft.com/office/officeart/2005/8/layout/orgChart1"/>
    <dgm:cxn modelId="{232B1025-4757-C443-B58A-2C216164A94C}" type="presParOf" srcId="{C7147D59-BE1E-42D7-A6C0-D00933FCB71C}" destId="{74026DBE-FC0A-483C-8EEC-C5406A686E39}" srcOrd="1" destOrd="0" presId="urn:microsoft.com/office/officeart/2005/8/layout/orgChart1"/>
    <dgm:cxn modelId="{EF2C3948-562C-8844-8530-F9580E796CE1}" type="presParOf" srcId="{F30AB905-E02E-4949-B36E-3D02ABA6693E}" destId="{C61D0B29-9735-444C-BD6E-F03E47863DBD}" srcOrd="1" destOrd="0" presId="urn:microsoft.com/office/officeart/2005/8/layout/orgChart1"/>
    <dgm:cxn modelId="{CBEC9BB6-C31E-0A49-8DA5-EE315ABC1963}" type="presParOf" srcId="{F30AB905-E02E-4949-B36E-3D02ABA6693E}" destId="{1EDB3349-469D-4497-94D1-37B3DC3EF34A}" srcOrd="2" destOrd="0" presId="urn:microsoft.com/office/officeart/2005/8/layout/orgChart1"/>
    <dgm:cxn modelId="{0E3F82CF-E1D6-9744-8CFC-FBF21966825F}" type="presParOf" srcId="{6B195C29-03AD-4028-84B5-286C82DD3E6E}" destId="{5EFC554E-7EE2-4769-A59C-B6F3E3A8ABF7}" srcOrd="2" destOrd="0" presId="urn:microsoft.com/office/officeart/2005/8/layout/orgChart1"/>
    <dgm:cxn modelId="{5242FF15-1C78-334F-99C5-0A40C1771E93}" type="presParOf" srcId="{6B195C29-03AD-4028-84B5-286C82DD3E6E}" destId="{5A218EC5-B30D-4F27-80CA-12648C37EC5C}" srcOrd="3" destOrd="0" presId="urn:microsoft.com/office/officeart/2005/8/layout/orgChart1"/>
    <dgm:cxn modelId="{41DD3646-DDA9-FD41-A2C3-11E25237FAE6}" type="presParOf" srcId="{5A218EC5-B30D-4F27-80CA-12648C37EC5C}" destId="{9A0242A2-052E-44B9-B14A-FEE3C2C5FC1F}" srcOrd="0" destOrd="0" presId="urn:microsoft.com/office/officeart/2005/8/layout/orgChart1"/>
    <dgm:cxn modelId="{8169487D-B511-AF41-8BFA-3B95741EF9D9}" type="presParOf" srcId="{9A0242A2-052E-44B9-B14A-FEE3C2C5FC1F}" destId="{BECA8676-745C-459E-8C78-2EDAC7A7C2B9}" srcOrd="0" destOrd="0" presId="urn:microsoft.com/office/officeart/2005/8/layout/orgChart1"/>
    <dgm:cxn modelId="{7DDF7335-AD76-4B4F-8D49-A5A8964CBBD6}" type="presParOf" srcId="{9A0242A2-052E-44B9-B14A-FEE3C2C5FC1F}" destId="{507EECB9-C71A-4712-A82D-9056015CBD3D}" srcOrd="1" destOrd="0" presId="urn:microsoft.com/office/officeart/2005/8/layout/orgChart1"/>
    <dgm:cxn modelId="{46D49165-50F9-AC4D-8DA4-54B01544AA31}" type="presParOf" srcId="{5A218EC5-B30D-4F27-80CA-12648C37EC5C}" destId="{9897867C-FF5F-44FC-97CC-B0DA85D14443}" srcOrd="1" destOrd="0" presId="urn:microsoft.com/office/officeart/2005/8/layout/orgChart1"/>
    <dgm:cxn modelId="{79686C9C-7875-9B42-B503-4F946C6735C8}" type="presParOf" srcId="{5A218EC5-B30D-4F27-80CA-12648C37EC5C}" destId="{E874A77C-3F9C-45B0-A123-BB173A0B6655}" srcOrd="2" destOrd="0" presId="urn:microsoft.com/office/officeart/2005/8/layout/orgChart1"/>
    <dgm:cxn modelId="{59B28C95-229F-9E47-8587-3B96BF3C5E0A}" type="presParOf" srcId="{6B195C29-03AD-4028-84B5-286C82DD3E6E}" destId="{9A3A8201-2699-46F9-AD38-73522ABE2390}" srcOrd="4" destOrd="0" presId="urn:microsoft.com/office/officeart/2005/8/layout/orgChart1"/>
    <dgm:cxn modelId="{8A365842-524E-9747-9DA3-BE6834EB6323}" type="presParOf" srcId="{6B195C29-03AD-4028-84B5-286C82DD3E6E}" destId="{9CE7545F-2F13-4720-8A39-B2DF83684B98}" srcOrd="5" destOrd="0" presId="urn:microsoft.com/office/officeart/2005/8/layout/orgChart1"/>
    <dgm:cxn modelId="{5D6F034E-5A10-4947-9423-ADEE01170E2A}" type="presParOf" srcId="{9CE7545F-2F13-4720-8A39-B2DF83684B98}" destId="{495259D4-8B79-46E5-A136-8C0CD7AF6989}" srcOrd="0" destOrd="0" presId="urn:microsoft.com/office/officeart/2005/8/layout/orgChart1"/>
    <dgm:cxn modelId="{847C492C-D4A4-B942-AA61-0A707F113F22}" type="presParOf" srcId="{495259D4-8B79-46E5-A136-8C0CD7AF6989}" destId="{9ED0D8FA-B12D-4554-90AD-2EEA40309FCE}" srcOrd="0" destOrd="0" presId="urn:microsoft.com/office/officeart/2005/8/layout/orgChart1"/>
    <dgm:cxn modelId="{3D80A60E-CC91-094D-B1A1-8B9DD5B8AF83}" type="presParOf" srcId="{495259D4-8B79-46E5-A136-8C0CD7AF6989}" destId="{B5762228-48E4-484B-B434-A66858EA7928}" srcOrd="1" destOrd="0" presId="urn:microsoft.com/office/officeart/2005/8/layout/orgChart1"/>
    <dgm:cxn modelId="{BEF2C644-B6B5-F747-9DB1-B55CEAC4A0F3}" type="presParOf" srcId="{9CE7545F-2F13-4720-8A39-B2DF83684B98}" destId="{34ADE22C-9589-4690-B14B-06EEC25E6A44}" srcOrd="1" destOrd="0" presId="urn:microsoft.com/office/officeart/2005/8/layout/orgChart1"/>
    <dgm:cxn modelId="{D091E466-2B89-8747-A58B-881C8A3C4302}" type="presParOf" srcId="{34ADE22C-9589-4690-B14B-06EEC25E6A44}" destId="{421B2F87-34EE-47DF-9F75-07033C81432A}" srcOrd="0" destOrd="0" presId="urn:microsoft.com/office/officeart/2005/8/layout/orgChart1"/>
    <dgm:cxn modelId="{99BC16CB-D377-364A-856C-FE79EB7D8469}" type="presParOf" srcId="{34ADE22C-9589-4690-B14B-06EEC25E6A44}" destId="{DEA87804-6EB3-4B65-9FB4-50212CFDA787}" srcOrd="1" destOrd="0" presId="urn:microsoft.com/office/officeart/2005/8/layout/orgChart1"/>
    <dgm:cxn modelId="{9A7FC473-BE41-D649-9DB0-5C81D814A8EE}" type="presParOf" srcId="{DEA87804-6EB3-4B65-9FB4-50212CFDA787}" destId="{EA1D0E03-BBF1-454A-B5A3-74CD0490C816}" srcOrd="0" destOrd="0" presId="urn:microsoft.com/office/officeart/2005/8/layout/orgChart1"/>
    <dgm:cxn modelId="{ADC814F6-3325-7E4D-87BA-EC444068EA11}" type="presParOf" srcId="{EA1D0E03-BBF1-454A-B5A3-74CD0490C816}" destId="{105FB3C9-9464-4A5D-8AE8-8A9AAC241F60}" srcOrd="0" destOrd="0" presId="urn:microsoft.com/office/officeart/2005/8/layout/orgChart1"/>
    <dgm:cxn modelId="{5BF447DE-9376-1440-A58C-0FDD61987137}" type="presParOf" srcId="{EA1D0E03-BBF1-454A-B5A3-74CD0490C816}" destId="{CF3CF881-C787-4126-A3F8-35E2FDB2FC74}" srcOrd="1" destOrd="0" presId="urn:microsoft.com/office/officeart/2005/8/layout/orgChart1"/>
    <dgm:cxn modelId="{BCCDD1A1-8B7D-814C-AE83-06B471D6C53C}" type="presParOf" srcId="{DEA87804-6EB3-4B65-9FB4-50212CFDA787}" destId="{5E79B79A-49D6-4801-932E-780CF5AF1A54}" srcOrd="1" destOrd="0" presId="urn:microsoft.com/office/officeart/2005/8/layout/orgChart1"/>
    <dgm:cxn modelId="{A7AC4524-5610-5947-8D71-8E98F34B8BC9}" type="presParOf" srcId="{DEA87804-6EB3-4B65-9FB4-50212CFDA787}" destId="{DCE048BE-ACB5-4A0C-9009-DE15B9379AAF}" srcOrd="2" destOrd="0" presId="urn:microsoft.com/office/officeart/2005/8/layout/orgChart1"/>
    <dgm:cxn modelId="{08BDFAC8-F960-684A-A6A1-2C9CB132C1D9}" type="presParOf" srcId="{9CE7545F-2F13-4720-8A39-B2DF83684B98}" destId="{D3F9764C-1863-4C95-9651-1B947BB85DE7}" srcOrd="2" destOrd="0" presId="urn:microsoft.com/office/officeart/2005/8/layout/orgChart1"/>
    <dgm:cxn modelId="{0A90D741-7082-6242-A0F6-C1721AE41FC0}" type="presParOf" srcId="{16F82C32-7EC1-493A-8C64-FEE7B6CAD4C3}" destId="{095F4D40-BCBA-424D-ADAC-08356DD930A4}" srcOrd="2" destOrd="0" presId="urn:microsoft.com/office/officeart/2005/8/layout/orgChart1"/>
    <dgm:cxn modelId="{B048F188-3732-274A-90A3-DCB59178C091}" type="presParOf" srcId="{C673AF3A-FB27-4BDD-A29F-F0830757C9C1}" destId="{4DEE53C1-A120-4B43-BFF1-22E7258936E2}" srcOrd="2" destOrd="0" presId="urn:microsoft.com/office/officeart/2005/8/layout/orgChart1"/>
    <dgm:cxn modelId="{7161D100-2405-4740-ACEB-2B03F24B7738}" type="presParOf" srcId="{2262BA19-3997-4CD0-B55F-F2DFD5D999B3}" destId="{1570B38A-8512-44F4-890C-C62A59BAB27B}"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EC5BF9-A983-7043-A8E3-21F11852D5BA}" type="doc">
      <dgm:prSet loTypeId="urn:microsoft.com/office/officeart/2005/8/layout/hierarchy3" loCatId="" qsTypeId="urn:microsoft.com/office/officeart/2005/8/quickstyle/simple3" qsCatId="simple" csTypeId="urn:microsoft.com/office/officeart/2005/8/colors/accent1_2" csCatId="accent1" phldr="1"/>
      <dgm:spPr/>
      <dgm:t>
        <a:bodyPr/>
        <a:lstStyle/>
        <a:p>
          <a:endParaRPr lang="en-US"/>
        </a:p>
      </dgm:t>
    </dgm:pt>
    <dgm:pt modelId="{FF2A018A-6C8A-9547-8771-50C45A06056C}">
      <dgm:prSet phldrT="[Text]"/>
      <dgm:spPr/>
      <dgm:t>
        <a:bodyPr/>
        <a:lstStyle/>
        <a:p>
          <a:r>
            <a:rPr lang="en-US" dirty="0"/>
            <a:t>ACTIVE LEARNING</a:t>
          </a:r>
        </a:p>
      </dgm:t>
    </dgm:pt>
    <dgm:pt modelId="{A7DD4CF9-950A-D64B-A4BE-F7CF177C9DC9}" type="parTrans" cxnId="{896A903F-D425-D241-8737-FFE8BA038794}">
      <dgm:prSet/>
      <dgm:spPr/>
      <dgm:t>
        <a:bodyPr/>
        <a:lstStyle/>
        <a:p>
          <a:endParaRPr lang="en-US"/>
        </a:p>
      </dgm:t>
    </dgm:pt>
    <dgm:pt modelId="{E95C1F3B-E07A-4444-86DD-08843179433C}" type="sibTrans" cxnId="{896A903F-D425-D241-8737-FFE8BA038794}">
      <dgm:prSet/>
      <dgm:spPr/>
      <dgm:t>
        <a:bodyPr/>
        <a:lstStyle/>
        <a:p>
          <a:endParaRPr lang="en-US"/>
        </a:p>
      </dgm:t>
    </dgm:pt>
    <dgm:pt modelId="{5E0FB825-9CAC-1B40-A068-E62DD84F49E3}">
      <dgm:prSet phldrT="[Text]"/>
      <dgm:spPr/>
      <dgm:t>
        <a:bodyPr/>
        <a:lstStyle/>
        <a:p>
          <a:r>
            <a:rPr lang="en-US" dirty="0"/>
            <a:t>Critical Thinking</a:t>
          </a:r>
        </a:p>
      </dgm:t>
    </dgm:pt>
    <dgm:pt modelId="{37BE993E-ECFC-754B-B70D-AA72BCAEB83E}" type="parTrans" cxnId="{76F0B917-44BF-3E4E-827B-993F4088D166}">
      <dgm:prSet/>
      <dgm:spPr/>
      <dgm:t>
        <a:bodyPr/>
        <a:lstStyle/>
        <a:p>
          <a:endParaRPr lang="en-US"/>
        </a:p>
      </dgm:t>
    </dgm:pt>
    <dgm:pt modelId="{9E3B0E84-F844-A54A-BB51-9F621F699E87}" type="sibTrans" cxnId="{76F0B917-44BF-3E4E-827B-993F4088D166}">
      <dgm:prSet/>
      <dgm:spPr/>
      <dgm:t>
        <a:bodyPr/>
        <a:lstStyle/>
        <a:p>
          <a:endParaRPr lang="en-US"/>
        </a:p>
      </dgm:t>
    </dgm:pt>
    <dgm:pt modelId="{657FDEA8-E029-714D-A552-E5F5F660A9E5}">
      <dgm:prSet phldrT="[Text]"/>
      <dgm:spPr/>
      <dgm:t>
        <a:bodyPr/>
        <a:lstStyle/>
        <a:p>
          <a:r>
            <a:rPr lang="en-US" dirty="0"/>
            <a:t>Problem Based Learning</a:t>
          </a:r>
        </a:p>
      </dgm:t>
    </dgm:pt>
    <dgm:pt modelId="{B181BF25-285D-6140-9348-32C7C83FF743}" type="parTrans" cxnId="{D786EB3D-60A0-D147-8723-41A56458DFA7}">
      <dgm:prSet/>
      <dgm:spPr/>
      <dgm:t>
        <a:bodyPr/>
        <a:lstStyle/>
        <a:p>
          <a:endParaRPr lang="en-US"/>
        </a:p>
      </dgm:t>
    </dgm:pt>
    <dgm:pt modelId="{F84F971F-8712-A649-A0C7-716F82148702}" type="sibTrans" cxnId="{D786EB3D-60A0-D147-8723-41A56458DFA7}">
      <dgm:prSet/>
      <dgm:spPr/>
      <dgm:t>
        <a:bodyPr/>
        <a:lstStyle/>
        <a:p>
          <a:endParaRPr lang="en-US"/>
        </a:p>
      </dgm:t>
    </dgm:pt>
    <dgm:pt modelId="{7C6BFA38-B461-D241-B5FC-25C45B4F7FA6}">
      <dgm:prSet phldrT="[Text]"/>
      <dgm:spPr/>
      <dgm:t>
        <a:bodyPr/>
        <a:lstStyle/>
        <a:p>
          <a:r>
            <a:rPr lang="en-US" dirty="0"/>
            <a:t>Inquiry Based Labs</a:t>
          </a:r>
        </a:p>
      </dgm:t>
    </dgm:pt>
    <dgm:pt modelId="{F60214AA-EFE4-5A4F-AEB7-2CEFFFFA241D}" type="parTrans" cxnId="{347D0025-7609-E041-8F24-D07F11F61D3E}">
      <dgm:prSet/>
      <dgm:spPr/>
      <dgm:t>
        <a:bodyPr/>
        <a:lstStyle/>
        <a:p>
          <a:endParaRPr lang="en-US"/>
        </a:p>
      </dgm:t>
    </dgm:pt>
    <dgm:pt modelId="{16420B31-8B4C-ED48-A757-D970A5A0CC2C}" type="sibTrans" cxnId="{347D0025-7609-E041-8F24-D07F11F61D3E}">
      <dgm:prSet/>
      <dgm:spPr/>
      <dgm:t>
        <a:bodyPr/>
        <a:lstStyle/>
        <a:p>
          <a:endParaRPr lang="en-US"/>
        </a:p>
      </dgm:t>
    </dgm:pt>
    <dgm:pt modelId="{D1BEB786-7187-314C-A428-1519C088C850}">
      <dgm:prSet phldrT="[Text]"/>
      <dgm:spPr/>
      <dgm:t>
        <a:bodyPr/>
        <a:lstStyle/>
        <a:p>
          <a:r>
            <a:rPr lang="en-US" dirty="0"/>
            <a:t>Teamwork</a:t>
          </a:r>
        </a:p>
      </dgm:t>
    </dgm:pt>
    <dgm:pt modelId="{B8421A9A-E36F-8344-9415-5A4E4E085008}" type="parTrans" cxnId="{8BECBD05-F467-CD40-B473-4BD9EA852BA6}">
      <dgm:prSet/>
      <dgm:spPr/>
      <dgm:t>
        <a:bodyPr/>
        <a:lstStyle/>
        <a:p>
          <a:endParaRPr lang="en-US"/>
        </a:p>
      </dgm:t>
    </dgm:pt>
    <dgm:pt modelId="{AC1101F8-79CC-0E45-AB7E-11718410B0EE}" type="sibTrans" cxnId="{8BECBD05-F467-CD40-B473-4BD9EA852BA6}">
      <dgm:prSet/>
      <dgm:spPr/>
      <dgm:t>
        <a:bodyPr/>
        <a:lstStyle/>
        <a:p>
          <a:endParaRPr lang="en-US"/>
        </a:p>
      </dgm:t>
    </dgm:pt>
    <dgm:pt modelId="{52EA8AB0-E5AA-2A4E-9F67-BBDE0275FE5E}">
      <dgm:prSet phldrT="[Text]"/>
      <dgm:spPr/>
      <dgm:t>
        <a:bodyPr/>
        <a:lstStyle/>
        <a:p>
          <a:r>
            <a:rPr lang="en-US" dirty="0"/>
            <a:t>Cooperative Learning</a:t>
          </a:r>
        </a:p>
      </dgm:t>
    </dgm:pt>
    <dgm:pt modelId="{A1FBC90A-EB1F-C544-ABC1-9D84E8EAFE8A}" type="parTrans" cxnId="{11B1E30D-C220-B148-93A4-960AD57D69A5}">
      <dgm:prSet/>
      <dgm:spPr/>
      <dgm:t>
        <a:bodyPr/>
        <a:lstStyle/>
        <a:p>
          <a:endParaRPr lang="en-US"/>
        </a:p>
      </dgm:t>
    </dgm:pt>
    <dgm:pt modelId="{FFE640C0-039B-A045-8D4D-33DF83CE8798}" type="sibTrans" cxnId="{11B1E30D-C220-B148-93A4-960AD57D69A5}">
      <dgm:prSet/>
      <dgm:spPr/>
      <dgm:t>
        <a:bodyPr/>
        <a:lstStyle/>
        <a:p>
          <a:endParaRPr lang="en-US"/>
        </a:p>
      </dgm:t>
    </dgm:pt>
    <dgm:pt modelId="{DAB9ED6D-0927-0047-8F56-89885C60CAE8}">
      <dgm:prSet phldrT="[Text]"/>
      <dgm:spPr/>
      <dgm:t>
        <a:bodyPr/>
        <a:lstStyle/>
        <a:p>
          <a:r>
            <a:rPr lang="en-US" dirty="0"/>
            <a:t>Peer Instruction</a:t>
          </a:r>
        </a:p>
      </dgm:t>
    </dgm:pt>
    <dgm:pt modelId="{C596036D-258A-4644-8EEF-8DE66F57E756}" type="parTrans" cxnId="{D9DB9F6A-7ADD-BA42-AA1D-CC1F2AF9819C}">
      <dgm:prSet/>
      <dgm:spPr/>
      <dgm:t>
        <a:bodyPr/>
        <a:lstStyle/>
        <a:p>
          <a:endParaRPr lang="en-US"/>
        </a:p>
      </dgm:t>
    </dgm:pt>
    <dgm:pt modelId="{0915B55E-B645-4249-A655-5872A8000AEA}" type="sibTrans" cxnId="{D9DB9F6A-7ADD-BA42-AA1D-CC1F2AF9819C}">
      <dgm:prSet/>
      <dgm:spPr/>
      <dgm:t>
        <a:bodyPr/>
        <a:lstStyle/>
        <a:p>
          <a:endParaRPr lang="en-US"/>
        </a:p>
      </dgm:t>
    </dgm:pt>
    <dgm:pt modelId="{A79EC2B8-D81C-5141-84FC-BC8ECBFA4C0C}" type="pres">
      <dgm:prSet presAssocID="{24EC5BF9-A983-7043-A8E3-21F11852D5BA}" presName="diagram" presStyleCnt="0">
        <dgm:presLayoutVars>
          <dgm:chPref val="1"/>
          <dgm:dir/>
          <dgm:animOne val="branch"/>
          <dgm:animLvl val="lvl"/>
          <dgm:resizeHandles/>
        </dgm:presLayoutVars>
      </dgm:prSet>
      <dgm:spPr/>
    </dgm:pt>
    <dgm:pt modelId="{5A086D9F-9A24-E640-8840-66F2B125007C}" type="pres">
      <dgm:prSet presAssocID="{FF2A018A-6C8A-9547-8771-50C45A06056C}" presName="root" presStyleCnt="0"/>
      <dgm:spPr/>
    </dgm:pt>
    <dgm:pt modelId="{035C3F4F-D079-D04D-B367-CCD1D9746244}" type="pres">
      <dgm:prSet presAssocID="{FF2A018A-6C8A-9547-8771-50C45A06056C}" presName="rootComposite" presStyleCnt="0"/>
      <dgm:spPr/>
    </dgm:pt>
    <dgm:pt modelId="{D58E5AF7-8406-C74A-BA6D-4F630A642FCC}" type="pres">
      <dgm:prSet presAssocID="{FF2A018A-6C8A-9547-8771-50C45A06056C}" presName="rootText" presStyleLbl="node1" presStyleIdx="0" presStyleCnt="1"/>
      <dgm:spPr/>
    </dgm:pt>
    <dgm:pt modelId="{11E9ACE7-0921-BA43-813C-B04D6FBF075C}" type="pres">
      <dgm:prSet presAssocID="{FF2A018A-6C8A-9547-8771-50C45A06056C}" presName="rootConnector" presStyleLbl="node1" presStyleIdx="0" presStyleCnt="1"/>
      <dgm:spPr/>
    </dgm:pt>
    <dgm:pt modelId="{E18830F3-E0CE-0449-A49B-51FB81924A12}" type="pres">
      <dgm:prSet presAssocID="{FF2A018A-6C8A-9547-8771-50C45A06056C}" presName="childShape" presStyleCnt="0"/>
      <dgm:spPr/>
    </dgm:pt>
    <dgm:pt modelId="{5BCE8B97-6309-0E48-BD0E-5D32DB7CEC5F}" type="pres">
      <dgm:prSet presAssocID="{37BE993E-ECFC-754B-B70D-AA72BCAEB83E}" presName="Name13" presStyleLbl="parChTrans1D2" presStyleIdx="0" presStyleCnt="2"/>
      <dgm:spPr/>
    </dgm:pt>
    <dgm:pt modelId="{B19CC304-2850-8C46-A1F1-5D3426B232EF}" type="pres">
      <dgm:prSet presAssocID="{5E0FB825-9CAC-1B40-A068-E62DD84F49E3}" presName="childText" presStyleLbl="bgAcc1" presStyleIdx="0" presStyleCnt="2">
        <dgm:presLayoutVars>
          <dgm:bulletEnabled val="1"/>
        </dgm:presLayoutVars>
      </dgm:prSet>
      <dgm:spPr/>
    </dgm:pt>
    <dgm:pt modelId="{36966A70-831A-1449-B060-E507DB9F5C38}" type="pres">
      <dgm:prSet presAssocID="{B8421A9A-E36F-8344-9415-5A4E4E085008}" presName="Name13" presStyleLbl="parChTrans1D2" presStyleIdx="1" presStyleCnt="2"/>
      <dgm:spPr/>
    </dgm:pt>
    <dgm:pt modelId="{C0620E5C-74ED-6441-B27A-0C83F40434BE}" type="pres">
      <dgm:prSet presAssocID="{D1BEB786-7187-314C-A428-1519C088C850}" presName="childText" presStyleLbl="bgAcc1" presStyleIdx="1" presStyleCnt="2">
        <dgm:presLayoutVars>
          <dgm:bulletEnabled val="1"/>
        </dgm:presLayoutVars>
      </dgm:prSet>
      <dgm:spPr/>
    </dgm:pt>
  </dgm:ptLst>
  <dgm:cxnLst>
    <dgm:cxn modelId="{8BECBD05-F467-CD40-B473-4BD9EA852BA6}" srcId="{FF2A018A-6C8A-9547-8771-50C45A06056C}" destId="{D1BEB786-7187-314C-A428-1519C088C850}" srcOrd="1" destOrd="0" parTransId="{B8421A9A-E36F-8344-9415-5A4E4E085008}" sibTransId="{AC1101F8-79CC-0E45-AB7E-11718410B0EE}"/>
    <dgm:cxn modelId="{11B1E30D-C220-B148-93A4-960AD57D69A5}" srcId="{D1BEB786-7187-314C-A428-1519C088C850}" destId="{52EA8AB0-E5AA-2A4E-9F67-BBDE0275FE5E}" srcOrd="0" destOrd="0" parTransId="{A1FBC90A-EB1F-C544-ABC1-9D84E8EAFE8A}" sibTransId="{FFE640C0-039B-A045-8D4D-33DF83CE8798}"/>
    <dgm:cxn modelId="{76F0B917-44BF-3E4E-827B-993F4088D166}" srcId="{FF2A018A-6C8A-9547-8771-50C45A06056C}" destId="{5E0FB825-9CAC-1B40-A068-E62DD84F49E3}" srcOrd="0" destOrd="0" parTransId="{37BE993E-ECFC-754B-B70D-AA72BCAEB83E}" sibTransId="{9E3B0E84-F844-A54A-BB51-9F621F699E87}"/>
    <dgm:cxn modelId="{347D0025-7609-E041-8F24-D07F11F61D3E}" srcId="{5E0FB825-9CAC-1B40-A068-E62DD84F49E3}" destId="{7C6BFA38-B461-D241-B5FC-25C45B4F7FA6}" srcOrd="1" destOrd="0" parTransId="{F60214AA-EFE4-5A4F-AEB7-2CEFFFFA241D}" sibTransId="{16420B31-8B4C-ED48-A757-D970A5A0CC2C}"/>
    <dgm:cxn modelId="{53A00225-3A8E-A448-ADD4-B7F8656F55EB}" type="presOf" srcId="{5E0FB825-9CAC-1B40-A068-E62DD84F49E3}" destId="{B19CC304-2850-8C46-A1F1-5D3426B232EF}" srcOrd="0" destOrd="0" presId="urn:microsoft.com/office/officeart/2005/8/layout/hierarchy3"/>
    <dgm:cxn modelId="{23D8D62C-5259-4C43-805D-E33FDB78CE8D}" type="presOf" srcId="{24EC5BF9-A983-7043-A8E3-21F11852D5BA}" destId="{A79EC2B8-D81C-5141-84FC-BC8ECBFA4C0C}" srcOrd="0" destOrd="0" presId="urn:microsoft.com/office/officeart/2005/8/layout/hierarchy3"/>
    <dgm:cxn modelId="{88619E33-8313-5A4D-8383-99E1F11861C4}" type="presOf" srcId="{D1BEB786-7187-314C-A428-1519C088C850}" destId="{C0620E5C-74ED-6441-B27A-0C83F40434BE}" srcOrd="0" destOrd="0" presId="urn:microsoft.com/office/officeart/2005/8/layout/hierarchy3"/>
    <dgm:cxn modelId="{D786EB3D-60A0-D147-8723-41A56458DFA7}" srcId="{5E0FB825-9CAC-1B40-A068-E62DD84F49E3}" destId="{657FDEA8-E029-714D-A552-E5F5F660A9E5}" srcOrd="0" destOrd="0" parTransId="{B181BF25-285D-6140-9348-32C7C83FF743}" sibTransId="{F84F971F-8712-A649-A0C7-716F82148702}"/>
    <dgm:cxn modelId="{896A903F-D425-D241-8737-FFE8BA038794}" srcId="{24EC5BF9-A983-7043-A8E3-21F11852D5BA}" destId="{FF2A018A-6C8A-9547-8771-50C45A06056C}" srcOrd="0" destOrd="0" parTransId="{A7DD4CF9-950A-D64B-A4BE-F7CF177C9DC9}" sibTransId="{E95C1F3B-E07A-4444-86DD-08843179433C}"/>
    <dgm:cxn modelId="{D9DB9F6A-7ADD-BA42-AA1D-CC1F2AF9819C}" srcId="{D1BEB786-7187-314C-A428-1519C088C850}" destId="{DAB9ED6D-0927-0047-8F56-89885C60CAE8}" srcOrd="1" destOrd="0" parTransId="{C596036D-258A-4644-8EEF-8DE66F57E756}" sibTransId="{0915B55E-B645-4249-A655-5872A8000AEA}"/>
    <dgm:cxn modelId="{977BE56B-9F6A-164B-9F77-B88212978396}" type="presOf" srcId="{7C6BFA38-B461-D241-B5FC-25C45B4F7FA6}" destId="{B19CC304-2850-8C46-A1F1-5D3426B232EF}" srcOrd="0" destOrd="2" presId="urn:microsoft.com/office/officeart/2005/8/layout/hierarchy3"/>
    <dgm:cxn modelId="{C5D7CB77-8FD9-FC4F-8E96-00155ED75C71}" type="presOf" srcId="{657FDEA8-E029-714D-A552-E5F5F660A9E5}" destId="{B19CC304-2850-8C46-A1F1-5D3426B232EF}" srcOrd="0" destOrd="1" presId="urn:microsoft.com/office/officeart/2005/8/layout/hierarchy3"/>
    <dgm:cxn modelId="{9E478682-F18C-9548-8683-F415457F04C2}" type="presOf" srcId="{52EA8AB0-E5AA-2A4E-9F67-BBDE0275FE5E}" destId="{C0620E5C-74ED-6441-B27A-0C83F40434BE}" srcOrd="0" destOrd="1" presId="urn:microsoft.com/office/officeart/2005/8/layout/hierarchy3"/>
    <dgm:cxn modelId="{856B9E83-1EA4-7342-9F9D-58F47E482B09}" type="presOf" srcId="{B8421A9A-E36F-8344-9415-5A4E4E085008}" destId="{36966A70-831A-1449-B060-E507DB9F5C38}" srcOrd="0" destOrd="0" presId="urn:microsoft.com/office/officeart/2005/8/layout/hierarchy3"/>
    <dgm:cxn modelId="{DD3BBAB6-FDCC-A346-8D68-CFABAF613D00}" type="presOf" srcId="{FF2A018A-6C8A-9547-8771-50C45A06056C}" destId="{D58E5AF7-8406-C74A-BA6D-4F630A642FCC}" srcOrd="0" destOrd="0" presId="urn:microsoft.com/office/officeart/2005/8/layout/hierarchy3"/>
    <dgm:cxn modelId="{B7B618BE-475C-5342-9A25-EF351D33EFFE}" type="presOf" srcId="{FF2A018A-6C8A-9547-8771-50C45A06056C}" destId="{11E9ACE7-0921-BA43-813C-B04D6FBF075C}" srcOrd="1" destOrd="0" presId="urn:microsoft.com/office/officeart/2005/8/layout/hierarchy3"/>
    <dgm:cxn modelId="{A8AF18F9-D6C4-5A4D-A1F0-C10F2DA44671}" type="presOf" srcId="{DAB9ED6D-0927-0047-8F56-89885C60CAE8}" destId="{C0620E5C-74ED-6441-B27A-0C83F40434BE}" srcOrd="0" destOrd="2" presId="urn:microsoft.com/office/officeart/2005/8/layout/hierarchy3"/>
    <dgm:cxn modelId="{6D4F74F9-4D38-FE43-AF7A-1451E5317765}" type="presOf" srcId="{37BE993E-ECFC-754B-B70D-AA72BCAEB83E}" destId="{5BCE8B97-6309-0E48-BD0E-5D32DB7CEC5F}" srcOrd="0" destOrd="0" presId="urn:microsoft.com/office/officeart/2005/8/layout/hierarchy3"/>
    <dgm:cxn modelId="{44CE1061-8E7D-8146-84EF-883761164446}" type="presParOf" srcId="{A79EC2B8-D81C-5141-84FC-BC8ECBFA4C0C}" destId="{5A086D9F-9A24-E640-8840-66F2B125007C}" srcOrd="0" destOrd="0" presId="urn:microsoft.com/office/officeart/2005/8/layout/hierarchy3"/>
    <dgm:cxn modelId="{5D51AC4D-9B60-4B48-BB93-0A1CE8D4A5C5}" type="presParOf" srcId="{5A086D9F-9A24-E640-8840-66F2B125007C}" destId="{035C3F4F-D079-D04D-B367-CCD1D9746244}" srcOrd="0" destOrd="0" presId="urn:microsoft.com/office/officeart/2005/8/layout/hierarchy3"/>
    <dgm:cxn modelId="{BBEA4444-4EBC-7349-8DEE-9A6D1733AC8A}" type="presParOf" srcId="{035C3F4F-D079-D04D-B367-CCD1D9746244}" destId="{D58E5AF7-8406-C74A-BA6D-4F630A642FCC}" srcOrd="0" destOrd="0" presId="urn:microsoft.com/office/officeart/2005/8/layout/hierarchy3"/>
    <dgm:cxn modelId="{B92B5F43-739E-0940-A1C6-37286E8AF5C2}" type="presParOf" srcId="{035C3F4F-D079-D04D-B367-CCD1D9746244}" destId="{11E9ACE7-0921-BA43-813C-B04D6FBF075C}" srcOrd="1" destOrd="0" presId="urn:microsoft.com/office/officeart/2005/8/layout/hierarchy3"/>
    <dgm:cxn modelId="{9EF35827-870C-2F45-9A94-36BE19568461}" type="presParOf" srcId="{5A086D9F-9A24-E640-8840-66F2B125007C}" destId="{E18830F3-E0CE-0449-A49B-51FB81924A12}" srcOrd="1" destOrd="0" presId="urn:microsoft.com/office/officeart/2005/8/layout/hierarchy3"/>
    <dgm:cxn modelId="{4198E67E-9635-4246-97C3-F0CC0311195D}" type="presParOf" srcId="{E18830F3-E0CE-0449-A49B-51FB81924A12}" destId="{5BCE8B97-6309-0E48-BD0E-5D32DB7CEC5F}" srcOrd="0" destOrd="0" presId="urn:microsoft.com/office/officeart/2005/8/layout/hierarchy3"/>
    <dgm:cxn modelId="{86FA1208-DD67-F548-8135-BBAD02FD6B00}" type="presParOf" srcId="{E18830F3-E0CE-0449-A49B-51FB81924A12}" destId="{B19CC304-2850-8C46-A1F1-5D3426B232EF}" srcOrd="1" destOrd="0" presId="urn:microsoft.com/office/officeart/2005/8/layout/hierarchy3"/>
    <dgm:cxn modelId="{5A980798-BE3A-914A-B143-048C02C7EF80}" type="presParOf" srcId="{E18830F3-E0CE-0449-A49B-51FB81924A12}" destId="{36966A70-831A-1449-B060-E507DB9F5C38}" srcOrd="2" destOrd="0" presId="urn:microsoft.com/office/officeart/2005/8/layout/hierarchy3"/>
    <dgm:cxn modelId="{CB39E51A-F1C6-1645-8136-79745676D6F0}" type="presParOf" srcId="{E18830F3-E0CE-0449-A49B-51FB81924A12}" destId="{C0620E5C-74ED-6441-B27A-0C83F40434BE}"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EC5BF9-A983-7043-A8E3-21F11852D5BA}" type="doc">
      <dgm:prSet loTypeId="urn:microsoft.com/office/officeart/2005/8/layout/hierarchy3" loCatId="" qsTypeId="urn:microsoft.com/office/officeart/2005/8/quickstyle/simple3" qsCatId="simple" csTypeId="urn:microsoft.com/office/officeart/2005/8/colors/accent1_2" csCatId="accent1" phldr="1"/>
      <dgm:spPr/>
      <dgm:t>
        <a:bodyPr/>
        <a:lstStyle/>
        <a:p>
          <a:endParaRPr lang="en-US"/>
        </a:p>
      </dgm:t>
    </dgm:pt>
    <dgm:pt modelId="{FF2A018A-6C8A-9547-8771-50C45A06056C}">
      <dgm:prSet phldrT="[Text]"/>
      <dgm:spPr/>
      <dgm:t>
        <a:bodyPr/>
        <a:lstStyle/>
        <a:p>
          <a:r>
            <a:rPr lang="en-US" dirty="0"/>
            <a:t>ACTIVE LEARNING</a:t>
          </a:r>
        </a:p>
      </dgm:t>
    </dgm:pt>
    <dgm:pt modelId="{A7DD4CF9-950A-D64B-A4BE-F7CF177C9DC9}" type="parTrans" cxnId="{896A903F-D425-D241-8737-FFE8BA038794}">
      <dgm:prSet/>
      <dgm:spPr/>
      <dgm:t>
        <a:bodyPr/>
        <a:lstStyle/>
        <a:p>
          <a:endParaRPr lang="en-US"/>
        </a:p>
      </dgm:t>
    </dgm:pt>
    <dgm:pt modelId="{E95C1F3B-E07A-4444-86DD-08843179433C}" type="sibTrans" cxnId="{896A903F-D425-D241-8737-FFE8BA038794}">
      <dgm:prSet/>
      <dgm:spPr/>
      <dgm:t>
        <a:bodyPr/>
        <a:lstStyle/>
        <a:p>
          <a:endParaRPr lang="en-US"/>
        </a:p>
      </dgm:t>
    </dgm:pt>
    <dgm:pt modelId="{5E0FB825-9CAC-1B40-A068-E62DD84F49E3}">
      <dgm:prSet phldrT="[Text]"/>
      <dgm:spPr/>
      <dgm:t>
        <a:bodyPr/>
        <a:lstStyle/>
        <a:p>
          <a:r>
            <a:rPr lang="en-US" dirty="0"/>
            <a:t>Critical Thinking</a:t>
          </a:r>
        </a:p>
      </dgm:t>
    </dgm:pt>
    <dgm:pt modelId="{37BE993E-ECFC-754B-B70D-AA72BCAEB83E}" type="parTrans" cxnId="{76F0B917-44BF-3E4E-827B-993F4088D166}">
      <dgm:prSet/>
      <dgm:spPr/>
      <dgm:t>
        <a:bodyPr/>
        <a:lstStyle/>
        <a:p>
          <a:endParaRPr lang="en-US"/>
        </a:p>
      </dgm:t>
    </dgm:pt>
    <dgm:pt modelId="{9E3B0E84-F844-A54A-BB51-9F621F699E87}" type="sibTrans" cxnId="{76F0B917-44BF-3E4E-827B-993F4088D166}">
      <dgm:prSet/>
      <dgm:spPr/>
      <dgm:t>
        <a:bodyPr/>
        <a:lstStyle/>
        <a:p>
          <a:endParaRPr lang="en-US"/>
        </a:p>
      </dgm:t>
    </dgm:pt>
    <dgm:pt modelId="{657FDEA8-E029-714D-A552-E5F5F660A9E5}">
      <dgm:prSet phldrT="[Text]"/>
      <dgm:spPr/>
      <dgm:t>
        <a:bodyPr/>
        <a:lstStyle/>
        <a:p>
          <a:r>
            <a:rPr lang="en-US" dirty="0">
              <a:solidFill>
                <a:srgbClr val="FF0000"/>
              </a:solidFill>
            </a:rPr>
            <a:t>Problem Based Learning</a:t>
          </a:r>
        </a:p>
      </dgm:t>
    </dgm:pt>
    <dgm:pt modelId="{B181BF25-285D-6140-9348-32C7C83FF743}" type="parTrans" cxnId="{D786EB3D-60A0-D147-8723-41A56458DFA7}">
      <dgm:prSet/>
      <dgm:spPr/>
      <dgm:t>
        <a:bodyPr/>
        <a:lstStyle/>
        <a:p>
          <a:endParaRPr lang="en-US"/>
        </a:p>
      </dgm:t>
    </dgm:pt>
    <dgm:pt modelId="{F84F971F-8712-A649-A0C7-716F82148702}" type="sibTrans" cxnId="{D786EB3D-60A0-D147-8723-41A56458DFA7}">
      <dgm:prSet/>
      <dgm:spPr/>
      <dgm:t>
        <a:bodyPr/>
        <a:lstStyle/>
        <a:p>
          <a:endParaRPr lang="en-US"/>
        </a:p>
      </dgm:t>
    </dgm:pt>
    <dgm:pt modelId="{7C6BFA38-B461-D241-B5FC-25C45B4F7FA6}">
      <dgm:prSet phldrT="[Text]"/>
      <dgm:spPr/>
      <dgm:t>
        <a:bodyPr/>
        <a:lstStyle/>
        <a:p>
          <a:r>
            <a:rPr lang="en-US" dirty="0"/>
            <a:t>Inquiry Based Labs</a:t>
          </a:r>
        </a:p>
      </dgm:t>
    </dgm:pt>
    <dgm:pt modelId="{F60214AA-EFE4-5A4F-AEB7-2CEFFFFA241D}" type="parTrans" cxnId="{347D0025-7609-E041-8F24-D07F11F61D3E}">
      <dgm:prSet/>
      <dgm:spPr/>
      <dgm:t>
        <a:bodyPr/>
        <a:lstStyle/>
        <a:p>
          <a:endParaRPr lang="en-US"/>
        </a:p>
      </dgm:t>
    </dgm:pt>
    <dgm:pt modelId="{16420B31-8B4C-ED48-A757-D970A5A0CC2C}" type="sibTrans" cxnId="{347D0025-7609-E041-8F24-D07F11F61D3E}">
      <dgm:prSet/>
      <dgm:spPr/>
      <dgm:t>
        <a:bodyPr/>
        <a:lstStyle/>
        <a:p>
          <a:endParaRPr lang="en-US"/>
        </a:p>
      </dgm:t>
    </dgm:pt>
    <dgm:pt modelId="{D1BEB786-7187-314C-A428-1519C088C850}">
      <dgm:prSet phldrT="[Text]"/>
      <dgm:spPr/>
      <dgm:t>
        <a:bodyPr/>
        <a:lstStyle/>
        <a:p>
          <a:r>
            <a:rPr lang="en-US" dirty="0"/>
            <a:t>Teamwork</a:t>
          </a:r>
        </a:p>
      </dgm:t>
    </dgm:pt>
    <dgm:pt modelId="{B8421A9A-E36F-8344-9415-5A4E4E085008}" type="parTrans" cxnId="{8BECBD05-F467-CD40-B473-4BD9EA852BA6}">
      <dgm:prSet/>
      <dgm:spPr/>
      <dgm:t>
        <a:bodyPr/>
        <a:lstStyle/>
        <a:p>
          <a:endParaRPr lang="en-US"/>
        </a:p>
      </dgm:t>
    </dgm:pt>
    <dgm:pt modelId="{AC1101F8-79CC-0E45-AB7E-11718410B0EE}" type="sibTrans" cxnId="{8BECBD05-F467-CD40-B473-4BD9EA852BA6}">
      <dgm:prSet/>
      <dgm:spPr/>
      <dgm:t>
        <a:bodyPr/>
        <a:lstStyle/>
        <a:p>
          <a:endParaRPr lang="en-US"/>
        </a:p>
      </dgm:t>
    </dgm:pt>
    <dgm:pt modelId="{52EA8AB0-E5AA-2A4E-9F67-BBDE0275FE5E}">
      <dgm:prSet phldrT="[Text]"/>
      <dgm:spPr/>
      <dgm:t>
        <a:bodyPr/>
        <a:lstStyle/>
        <a:p>
          <a:r>
            <a:rPr lang="en-US" dirty="0"/>
            <a:t>Cooperative Learning</a:t>
          </a:r>
        </a:p>
      </dgm:t>
    </dgm:pt>
    <dgm:pt modelId="{A1FBC90A-EB1F-C544-ABC1-9D84E8EAFE8A}" type="parTrans" cxnId="{11B1E30D-C220-B148-93A4-960AD57D69A5}">
      <dgm:prSet/>
      <dgm:spPr/>
      <dgm:t>
        <a:bodyPr/>
        <a:lstStyle/>
        <a:p>
          <a:endParaRPr lang="en-US"/>
        </a:p>
      </dgm:t>
    </dgm:pt>
    <dgm:pt modelId="{FFE640C0-039B-A045-8D4D-33DF83CE8798}" type="sibTrans" cxnId="{11B1E30D-C220-B148-93A4-960AD57D69A5}">
      <dgm:prSet/>
      <dgm:spPr/>
      <dgm:t>
        <a:bodyPr/>
        <a:lstStyle/>
        <a:p>
          <a:endParaRPr lang="en-US"/>
        </a:p>
      </dgm:t>
    </dgm:pt>
    <dgm:pt modelId="{DAB9ED6D-0927-0047-8F56-89885C60CAE8}">
      <dgm:prSet phldrT="[Text]"/>
      <dgm:spPr/>
      <dgm:t>
        <a:bodyPr/>
        <a:lstStyle/>
        <a:p>
          <a:r>
            <a:rPr lang="en-US" dirty="0"/>
            <a:t>Peer Instruction</a:t>
          </a:r>
        </a:p>
      </dgm:t>
    </dgm:pt>
    <dgm:pt modelId="{C596036D-258A-4644-8EEF-8DE66F57E756}" type="parTrans" cxnId="{D9DB9F6A-7ADD-BA42-AA1D-CC1F2AF9819C}">
      <dgm:prSet/>
      <dgm:spPr/>
      <dgm:t>
        <a:bodyPr/>
        <a:lstStyle/>
        <a:p>
          <a:endParaRPr lang="en-US"/>
        </a:p>
      </dgm:t>
    </dgm:pt>
    <dgm:pt modelId="{0915B55E-B645-4249-A655-5872A8000AEA}" type="sibTrans" cxnId="{D9DB9F6A-7ADD-BA42-AA1D-CC1F2AF9819C}">
      <dgm:prSet/>
      <dgm:spPr/>
      <dgm:t>
        <a:bodyPr/>
        <a:lstStyle/>
        <a:p>
          <a:endParaRPr lang="en-US"/>
        </a:p>
      </dgm:t>
    </dgm:pt>
    <dgm:pt modelId="{A79EC2B8-D81C-5141-84FC-BC8ECBFA4C0C}" type="pres">
      <dgm:prSet presAssocID="{24EC5BF9-A983-7043-A8E3-21F11852D5BA}" presName="diagram" presStyleCnt="0">
        <dgm:presLayoutVars>
          <dgm:chPref val="1"/>
          <dgm:dir/>
          <dgm:animOne val="branch"/>
          <dgm:animLvl val="lvl"/>
          <dgm:resizeHandles/>
        </dgm:presLayoutVars>
      </dgm:prSet>
      <dgm:spPr/>
    </dgm:pt>
    <dgm:pt modelId="{5A086D9F-9A24-E640-8840-66F2B125007C}" type="pres">
      <dgm:prSet presAssocID="{FF2A018A-6C8A-9547-8771-50C45A06056C}" presName="root" presStyleCnt="0"/>
      <dgm:spPr/>
    </dgm:pt>
    <dgm:pt modelId="{035C3F4F-D079-D04D-B367-CCD1D9746244}" type="pres">
      <dgm:prSet presAssocID="{FF2A018A-6C8A-9547-8771-50C45A06056C}" presName="rootComposite" presStyleCnt="0"/>
      <dgm:spPr/>
    </dgm:pt>
    <dgm:pt modelId="{D58E5AF7-8406-C74A-BA6D-4F630A642FCC}" type="pres">
      <dgm:prSet presAssocID="{FF2A018A-6C8A-9547-8771-50C45A06056C}" presName="rootText" presStyleLbl="node1" presStyleIdx="0" presStyleCnt="1"/>
      <dgm:spPr/>
    </dgm:pt>
    <dgm:pt modelId="{11E9ACE7-0921-BA43-813C-B04D6FBF075C}" type="pres">
      <dgm:prSet presAssocID="{FF2A018A-6C8A-9547-8771-50C45A06056C}" presName="rootConnector" presStyleLbl="node1" presStyleIdx="0" presStyleCnt="1"/>
      <dgm:spPr/>
    </dgm:pt>
    <dgm:pt modelId="{E18830F3-E0CE-0449-A49B-51FB81924A12}" type="pres">
      <dgm:prSet presAssocID="{FF2A018A-6C8A-9547-8771-50C45A06056C}" presName="childShape" presStyleCnt="0"/>
      <dgm:spPr/>
    </dgm:pt>
    <dgm:pt modelId="{5BCE8B97-6309-0E48-BD0E-5D32DB7CEC5F}" type="pres">
      <dgm:prSet presAssocID="{37BE993E-ECFC-754B-B70D-AA72BCAEB83E}" presName="Name13" presStyleLbl="parChTrans1D2" presStyleIdx="0" presStyleCnt="2"/>
      <dgm:spPr/>
    </dgm:pt>
    <dgm:pt modelId="{B19CC304-2850-8C46-A1F1-5D3426B232EF}" type="pres">
      <dgm:prSet presAssocID="{5E0FB825-9CAC-1B40-A068-E62DD84F49E3}" presName="childText" presStyleLbl="bgAcc1" presStyleIdx="0" presStyleCnt="2">
        <dgm:presLayoutVars>
          <dgm:bulletEnabled val="1"/>
        </dgm:presLayoutVars>
      </dgm:prSet>
      <dgm:spPr/>
    </dgm:pt>
    <dgm:pt modelId="{36966A70-831A-1449-B060-E507DB9F5C38}" type="pres">
      <dgm:prSet presAssocID="{B8421A9A-E36F-8344-9415-5A4E4E085008}" presName="Name13" presStyleLbl="parChTrans1D2" presStyleIdx="1" presStyleCnt="2"/>
      <dgm:spPr/>
    </dgm:pt>
    <dgm:pt modelId="{C0620E5C-74ED-6441-B27A-0C83F40434BE}" type="pres">
      <dgm:prSet presAssocID="{D1BEB786-7187-314C-A428-1519C088C850}" presName="childText" presStyleLbl="bgAcc1" presStyleIdx="1" presStyleCnt="2">
        <dgm:presLayoutVars>
          <dgm:bulletEnabled val="1"/>
        </dgm:presLayoutVars>
      </dgm:prSet>
      <dgm:spPr/>
    </dgm:pt>
  </dgm:ptLst>
  <dgm:cxnLst>
    <dgm:cxn modelId="{8BECBD05-F467-CD40-B473-4BD9EA852BA6}" srcId="{FF2A018A-6C8A-9547-8771-50C45A06056C}" destId="{D1BEB786-7187-314C-A428-1519C088C850}" srcOrd="1" destOrd="0" parTransId="{B8421A9A-E36F-8344-9415-5A4E4E085008}" sibTransId="{AC1101F8-79CC-0E45-AB7E-11718410B0EE}"/>
    <dgm:cxn modelId="{B777E206-DE9B-A740-8776-DAF5176D7B71}" type="presOf" srcId="{D1BEB786-7187-314C-A428-1519C088C850}" destId="{C0620E5C-74ED-6441-B27A-0C83F40434BE}" srcOrd="0" destOrd="0" presId="urn:microsoft.com/office/officeart/2005/8/layout/hierarchy3"/>
    <dgm:cxn modelId="{11B1E30D-C220-B148-93A4-960AD57D69A5}" srcId="{D1BEB786-7187-314C-A428-1519C088C850}" destId="{52EA8AB0-E5AA-2A4E-9F67-BBDE0275FE5E}" srcOrd="0" destOrd="0" parTransId="{A1FBC90A-EB1F-C544-ABC1-9D84E8EAFE8A}" sibTransId="{FFE640C0-039B-A045-8D4D-33DF83CE8798}"/>
    <dgm:cxn modelId="{76F0B917-44BF-3E4E-827B-993F4088D166}" srcId="{FF2A018A-6C8A-9547-8771-50C45A06056C}" destId="{5E0FB825-9CAC-1B40-A068-E62DD84F49E3}" srcOrd="0" destOrd="0" parTransId="{37BE993E-ECFC-754B-B70D-AA72BCAEB83E}" sibTransId="{9E3B0E84-F844-A54A-BB51-9F621F699E87}"/>
    <dgm:cxn modelId="{CF1B1818-D6C7-8A4C-831A-64C8089E3785}" type="presOf" srcId="{DAB9ED6D-0927-0047-8F56-89885C60CAE8}" destId="{C0620E5C-74ED-6441-B27A-0C83F40434BE}" srcOrd="0" destOrd="2" presId="urn:microsoft.com/office/officeart/2005/8/layout/hierarchy3"/>
    <dgm:cxn modelId="{C4B78D1C-0B94-3243-B95F-2D86E719887F}" type="presOf" srcId="{657FDEA8-E029-714D-A552-E5F5F660A9E5}" destId="{B19CC304-2850-8C46-A1F1-5D3426B232EF}" srcOrd="0" destOrd="1" presId="urn:microsoft.com/office/officeart/2005/8/layout/hierarchy3"/>
    <dgm:cxn modelId="{3E8E381D-B14C-EA47-A2F7-1CB5673A9815}" type="presOf" srcId="{37BE993E-ECFC-754B-B70D-AA72BCAEB83E}" destId="{5BCE8B97-6309-0E48-BD0E-5D32DB7CEC5F}" srcOrd="0" destOrd="0" presId="urn:microsoft.com/office/officeart/2005/8/layout/hierarchy3"/>
    <dgm:cxn modelId="{347D0025-7609-E041-8F24-D07F11F61D3E}" srcId="{5E0FB825-9CAC-1B40-A068-E62DD84F49E3}" destId="{7C6BFA38-B461-D241-B5FC-25C45B4F7FA6}" srcOrd="1" destOrd="0" parTransId="{F60214AA-EFE4-5A4F-AEB7-2CEFFFFA241D}" sibTransId="{16420B31-8B4C-ED48-A757-D970A5A0CC2C}"/>
    <dgm:cxn modelId="{D786EB3D-60A0-D147-8723-41A56458DFA7}" srcId="{5E0FB825-9CAC-1B40-A068-E62DD84F49E3}" destId="{657FDEA8-E029-714D-A552-E5F5F660A9E5}" srcOrd="0" destOrd="0" parTransId="{B181BF25-285D-6140-9348-32C7C83FF743}" sibTransId="{F84F971F-8712-A649-A0C7-716F82148702}"/>
    <dgm:cxn modelId="{896A903F-D425-D241-8737-FFE8BA038794}" srcId="{24EC5BF9-A983-7043-A8E3-21F11852D5BA}" destId="{FF2A018A-6C8A-9547-8771-50C45A06056C}" srcOrd="0" destOrd="0" parTransId="{A7DD4CF9-950A-D64B-A4BE-F7CF177C9DC9}" sibTransId="{E95C1F3B-E07A-4444-86DD-08843179433C}"/>
    <dgm:cxn modelId="{79937266-C1DA-244D-A0C8-A0D59B2AA35F}" type="presOf" srcId="{B8421A9A-E36F-8344-9415-5A4E4E085008}" destId="{36966A70-831A-1449-B060-E507DB9F5C38}" srcOrd="0" destOrd="0" presId="urn:microsoft.com/office/officeart/2005/8/layout/hierarchy3"/>
    <dgm:cxn modelId="{D9DB9F6A-7ADD-BA42-AA1D-CC1F2AF9819C}" srcId="{D1BEB786-7187-314C-A428-1519C088C850}" destId="{DAB9ED6D-0927-0047-8F56-89885C60CAE8}" srcOrd="1" destOrd="0" parTransId="{C596036D-258A-4644-8EEF-8DE66F57E756}" sibTransId="{0915B55E-B645-4249-A655-5872A8000AEA}"/>
    <dgm:cxn modelId="{E12FD37B-7B00-E847-BE8E-CEFA4832502F}" type="presOf" srcId="{FF2A018A-6C8A-9547-8771-50C45A06056C}" destId="{11E9ACE7-0921-BA43-813C-B04D6FBF075C}" srcOrd="1" destOrd="0" presId="urn:microsoft.com/office/officeart/2005/8/layout/hierarchy3"/>
    <dgm:cxn modelId="{D9E05F89-237D-5C4F-BEF7-B5DC9374A2EC}" type="presOf" srcId="{24EC5BF9-A983-7043-A8E3-21F11852D5BA}" destId="{A79EC2B8-D81C-5141-84FC-BC8ECBFA4C0C}" srcOrd="0" destOrd="0" presId="urn:microsoft.com/office/officeart/2005/8/layout/hierarchy3"/>
    <dgm:cxn modelId="{0D9C49AE-A563-534D-B7FF-70534EBCCB58}" type="presOf" srcId="{FF2A018A-6C8A-9547-8771-50C45A06056C}" destId="{D58E5AF7-8406-C74A-BA6D-4F630A642FCC}" srcOrd="0" destOrd="0" presId="urn:microsoft.com/office/officeart/2005/8/layout/hierarchy3"/>
    <dgm:cxn modelId="{74CC91B4-4420-C94E-80D3-66D2DD303ABB}" type="presOf" srcId="{7C6BFA38-B461-D241-B5FC-25C45B4F7FA6}" destId="{B19CC304-2850-8C46-A1F1-5D3426B232EF}" srcOrd="0" destOrd="2" presId="urn:microsoft.com/office/officeart/2005/8/layout/hierarchy3"/>
    <dgm:cxn modelId="{F13BFABC-71AA-D74E-B497-3354394186A1}" type="presOf" srcId="{5E0FB825-9CAC-1B40-A068-E62DD84F49E3}" destId="{B19CC304-2850-8C46-A1F1-5D3426B232EF}" srcOrd="0" destOrd="0" presId="urn:microsoft.com/office/officeart/2005/8/layout/hierarchy3"/>
    <dgm:cxn modelId="{E2EC32FD-7D5F-C645-9374-B50ADCB806E1}" type="presOf" srcId="{52EA8AB0-E5AA-2A4E-9F67-BBDE0275FE5E}" destId="{C0620E5C-74ED-6441-B27A-0C83F40434BE}" srcOrd="0" destOrd="1" presId="urn:microsoft.com/office/officeart/2005/8/layout/hierarchy3"/>
    <dgm:cxn modelId="{6A8D8E7A-F9B2-0744-93A6-5755F7B7487D}" type="presParOf" srcId="{A79EC2B8-D81C-5141-84FC-BC8ECBFA4C0C}" destId="{5A086D9F-9A24-E640-8840-66F2B125007C}" srcOrd="0" destOrd="0" presId="urn:microsoft.com/office/officeart/2005/8/layout/hierarchy3"/>
    <dgm:cxn modelId="{5FDEF980-5F02-D646-BD8A-FC53C86CE6F0}" type="presParOf" srcId="{5A086D9F-9A24-E640-8840-66F2B125007C}" destId="{035C3F4F-D079-D04D-B367-CCD1D9746244}" srcOrd="0" destOrd="0" presId="urn:microsoft.com/office/officeart/2005/8/layout/hierarchy3"/>
    <dgm:cxn modelId="{F1E5EB00-A3C2-A549-8C04-180C812FB900}" type="presParOf" srcId="{035C3F4F-D079-D04D-B367-CCD1D9746244}" destId="{D58E5AF7-8406-C74A-BA6D-4F630A642FCC}" srcOrd="0" destOrd="0" presId="urn:microsoft.com/office/officeart/2005/8/layout/hierarchy3"/>
    <dgm:cxn modelId="{4F6BC126-E0DD-1940-9ECB-9A9FF78FD096}" type="presParOf" srcId="{035C3F4F-D079-D04D-B367-CCD1D9746244}" destId="{11E9ACE7-0921-BA43-813C-B04D6FBF075C}" srcOrd="1" destOrd="0" presId="urn:microsoft.com/office/officeart/2005/8/layout/hierarchy3"/>
    <dgm:cxn modelId="{E21E0C78-CE78-EC48-8897-BE02FB040A25}" type="presParOf" srcId="{5A086D9F-9A24-E640-8840-66F2B125007C}" destId="{E18830F3-E0CE-0449-A49B-51FB81924A12}" srcOrd="1" destOrd="0" presId="urn:microsoft.com/office/officeart/2005/8/layout/hierarchy3"/>
    <dgm:cxn modelId="{EEB899B4-C049-D846-A476-CD8412E37284}" type="presParOf" srcId="{E18830F3-E0CE-0449-A49B-51FB81924A12}" destId="{5BCE8B97-6309-0E48-BD0E-5D32DB7CEC5F}" srcOrd="0" destOrd="0" presId="urn:microsoft.com/office/officeart/2005/8/layout/hierarchy3"/>
    <dgm:cxn modelId="{A81D5CEE-5081-2A49-8C10-BAF9D1C00D59}" type="presParOf" srcId="{E18830F3-E0CE-0449-A49B-51FB81924A12}" destId="{B19CC304-2850-8C46-A1F1-5D3426B232EF}" srcOrd="1" destOrd="0" presId="urn:microsoft.com/office/officeart/2005/8/layout/hierarchy3"/>
    <dgm:cxn modelId="{08F9604F-7358-8E41-8DD8-44526DEB9399}" type="presParOf" srcId="{E18830F3-E0CE-0449-A49B-51FB81924A12}" destId="{36966A70-831A-1449-B060-E507DB9F5C38}" srcOrd="2" destOrd="0" presId="urn:microsoft.com/office/officeart/2005/8/layout/hierarchy3"/>
    <dgm:cxn modelId="{C210C2CF-C447-034C-A237-3650C716427C}" type="presParOf" srcId="{E18830F3-E0CE-0449-A49B-51FB81924A12}" destId="{C0620E5C-74ED-6441-B27A-0C83F40434BE}"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EC5BF9-A983-7043-A8E3-21F11852D5BA}" type="doc">
      <dgm:prSet loTypeId="urn:microsoft.com/office/officeart/2005/8/layout/hierarchy3" loCatId="" qsTypeId="urn:microsoft.com/office/officeart/2005/8/quickstyle/simple3" qsCatId="simple" csTypeId="urn:microsoft.com/office/officeart/2005/8/colors/accent1_2" csCatId="accent1" phldr="1"/>
      <dgm:spPr/>
      <dgm:t>
        <a:bodyPr/>
        <a:lstStyle/>
        <a:p>
          <a:endParaRPr lang="en-US"/>
        </a:p>
      </dgm:t>
    </dgm:pt>
    <dgm:pt modelId="{FF2A018A-6C8A-9547-8771-50C45A06056C}">
      <dgm:prSet phldrT="[Text]"/>
      <dgm:spPr/>
      <dgm:t>
        <a:bodyPr/>
        <a:lstStyle/>
        <a:p>
          <a:r>
            <a:rPr lang="en-US" dirty="0"/>
            <a:t>ACTIVE LEARNING</a:t>
          </a:r>
        </a:p>
      </dgm:t>
    </dgm:pt>
    <dgm:pt modelId="{A7DD4CF9-950A-D64B-A4BE-F7CF177C9DC9}" type="parTrans" cxnId="{896A903F-D425-D241-8737-FFE8BA038794}">
      <dgm:prSet/>
      <dgm:spPr/>
      <dgm:t>
        <a:bodyPr/>
        <a:lstStyle/>
        <a:p>
          <a:endParaRPr lang="en-US"/>
        </a:p>
      </dgm:t>
    </dgm:pt>
    <dgm:pt modelId="{E95C1F3B-E07A-4444-86DD-08843179433C}" type="sibTrans" cxnId="{896A903F-D425-D241-8737-FFE8BA038794}">
      <dgm:prSet/>
      <dgm:spPr/>
      <dgm:t>
        <a:bodyPr/>
        <a:lstStyle/>
        <a:p>
          <a:endParaRPr lang="en-US"/>
        </a:p>
      </dgm:t>
    </dgm:pt>
    <dgm:pt modelId="{5E0FB825-9CAC-1B40-A068-E62DD84F49E3}">
      <dgm:prSet phldrT="[Text]"/>
      <dgm:spPr/>
      <dgm:t>
        <a:bodyPr/>
        <a:lstStyle/>
        <a:p>
          <a:r>
            <a:rPr lang="en-US" dirty="0"/>
            <a:t>Critical Thinking</a:t>
          </a:r>
        </a:p>
      </dgm:t>
    </dgm:pt>
    <dgm:pt modelId="{37BE993E-ECFC-754B-B70D-AA72BCAEB83E}" type="parTrans" cxnId="{76F0B917-44BF-3E4E-827B-993F4088D166}">
      <dgm:prSet/>
      <dgm:spPr/>
      <dgm:t>
        <a:bodyPr/>
        <a:lstStyle/>
        <a:p>
          <a:endParaRPr lang="en-US"/>
        </a:p>
      </dgm:t>
    </dgm:pt>
    <dgm:pt modelId="{9E3B0E84-F844-A54A-BB51-9F621F699E87}" type="sibTrans" cxnId="{76F0B917-44BF-3E4E-827B-993F4088D166}">
      <dgm:prSet/>
      <dgm:spPr/>
      <dgm:t>
        <a:bodyPr/>
        <a:lstStyle/>
        <a:p>
          <a:endParaRPr lang="en-US"/>
        </a:p>
      </dgm:t>
    </dgm:pt>
    <dgm:pt modelId="{657FDEA8-E029-714D-A552-E5F5F660A9E5}">
      <dgm:prSet phldrT="[Text]"/>
      <dgm:spPr/>
      <dgm:t>
        <a:bodyPr/>
        <a:lstStyle/>
        <a:p>
          <a:r>
            <a:rPr lang="en-US" dirty="0"/>
            <a:t>Problem Based Learning</a:t>
          </a:r>
        </a:p>
      </dgm:t>
    </dgm:pt>
    <dgm:pt modelId="{B181BF25-285D-6140-9348-32C7C83FF743}" type="parTrans" cxnId="{D786EB3D-60A0-D147-8723-41A56458DFA7}">
      <dgm:prSet/>
      <dgm:spPr/>
      <dgm:t>
        <a:bodyPr/>
        <a:lstStyle/>
        <a:p>
          <a:endParaRPr lang="en-US"/>
        </a:p>
      </dgm:t>
    </dgm:pt>
    <dgm:pt modelId="{F84F971F-8712-A649-A0C7-716F82148702}" type="sibTrans" cxnId="{D786EB3D-60A0-D147-8723-41A56458DFA7}">
      <dgm:prSet/>
      <dgm:spPr/>
      <dgm:t>
        <a:bodyPr/>
        <a:lstStyle/>
        <a:p>
          <a:endParaRPr lang="en-US"/>
        </a:p>
      </dgm:t>
    </dgm:pt>
    <dgm:pt modelId="{7C6BFA38-B461-D241-B5FC-25C45B4F7FA6}">
      <dgm:prSet phldrT="[Text]"/>
      <dgm:spPr/>
      <dgm:t>
        <a:bodyPr/>
        <a:lstStyle/>
        <a:p>
          <a:r>
            <a:rPr lang="en-US" dirty="0">
              <a:solidFill>
                <a:srgbClr val="FF0000"/>
              </a:solidFill>
            </a:rPr>
            <a:t>Inquiry Based Labs</a:t>
          </a:r>
        </a:p>
      </dgm:t>
    </dgm:pt>
    <dgm:pt modelId="{F60214AA-EFE4-5A4F-AEB7-2CEFFFFA241D}" type="parTrans" cxnId="{347D0025-7609-E041-8F24-D07F11F61D3E}">
      <dgm:prSet/>
      <dgm:spPr/>
      <dgm:t>
        <a:bodyPr/>
        <a:lstStyle/>
        <a:p>
          <a:endParaRPr lang="en-US"/>
        </a:p>
      </dgm:t>
    </dgm:pt>
    <dgm:pt modelId="{16420B31-8B4C-ED48-A757-D970A5A0CC2C}" type="sibTrans" cxnId="{347D0025-7609-E041-8F24-D07F11F61D3E}">
      <dgm:prSet/>
      <dgm:spPr/>
      <dgm:t>
        <a:bodyPr/>
        <a:lstStyle/>
        <a:p>
          <a:endParaRPr lang="en-US"/>
        </a:p>
      </dgm:t>
    </dgm:pt>
    <dgm:pt modelId="{D1BEB786-7187-314C-A428-1519C088C850}">
      <dgm:prSet phldrT="[Text]"/>
      <dgm:spPr/>
      <dgm:t>
        <a:bodyPr/>
        <a:lstStyle/>
        <a:p>
          <a:r>
            <a:rPr lang="en-US" dirty="0"/>
            <a:t>Teamwork</a:t>
          </a:r>
        </a:p>
      </dgm:t>
    </dgm:pt>
    <dgm:pt modelId="{B8421A9A-E36F-8344-9415-5A4E4E085008}" type="parTrans" cxnId="{8BECBD05-F467-CD40-B473-4BD9EA852BA6}">
      <dgm:prSet/>
      <dgm:spPr/>
      <dgm:t>
        <a:bodyPr/>
        <a:lstStyle/>
        <a:p>
          <a:endParaRPr lang="en-US"/>
        </a:p>
      </dgm:t>
    </dgm:pt>
    <dgm:pt modelId="{AC1101F8-79CC-0E45-AB7E-11718410B0EE}" type="sibTrans" cxnId="{8BECBD05-F467-CD40-B473-4BD9EA852BA6}">
      <dgm:prSet/>
      <dgm:spPr/>
      <dgm:t>
        <a:bodyPr/>
        <a:lstStyle/>
        <a:p>
          <a:endParaRPr lang="en-US"/>
        </a:p>
      </dgm:t>
    </dgm:pt>
    <dgm:pt modelId="{52EA8AB0-E5AA-2A4E-9F67-BBDE0275FE5E}">
      <dgm:prSet phldrT="[Text]"/>
      <dgm:spPr/>
      <dgm:t>
        <a:bodyPr/>
        <a:lstStyle/>
        <a:p>
          <a:r>
            <a:rPr lang="en-US" dirty="0"/>
            <a:t>Cooperative Learning</a:t>
          </a:r>
        </a:p>
      </dgm:t>
    </dgm:pt>
    <dgm:pt modelId="{A1FBC90A-EB1F-C544-ABC1-9D84E8EAFE8A}" type="parTrans" cxnId="{11B1E30D-C220-B148-93A4-960AD57D69A5}">
      <dgm:prSet/>
      <dgm:spPr/>
      <dgm:t>
        <a:bodyPr/>
        <a:lstStyle/>
        <a:p>
          <a:endParaRPr lang="en-US"/>
        </a:p>
      </dgm:t>
    </dgm:pt>
    <dgm:pt modelId="{FFE640C0-039B-A045-8D4D-33DF83CE8798}" type="sibTrans" cxnId="{11B1E30D-C220-B148-93A4-960AD57D69A5}">
      <dgm:prSet/>
      <dgm:spPr/>
      <dgm:t>
        <a:bodyPr/>
        <a:lstStyle/>
        <a:p>
          <a:endParaRPr lang="en-US"/>
        </a:p>
      </dgm:t>
    </dgm:pt>
    <dgm:pt modelId="{DAB9ED6D-0927-0047-8F56-89885C60CAE8}">
      <dgm:prSet phldrT="[Text]"/>
      <dgm:spPr/>
      <dgm:t>
        <a:bodyPr/>
        <a:lstStyle/>
        <a:p>
          <a:r>
            <a:rPr lang="en-US" dirty="0"/>
            <a:t>Peer Instruction</a:t>
          </a:r>
        </a:p>
      </dgm:t>
    </dgm:pt>
    <dgm:pt modelId="{C596036D-258A-4644-8EEF-8DE66F57E756}" type="parTrans" cxnId="{D9DB9F6A-7ADD-BA42-AA1D-CC1F2AF9819C}">
      <dgm:prSet/>
      <dgm:spPr/>
      <dgm:t>
        <a:bodyPr/>
        <a:lstStyle/>
        <a:p>
          <a:endParaRPr lang="en-US"/>
        </a:p>
      </dgm:t>
    </dgm:pt>
    <dgm:pt modelId="{0915B55E-B645-4249-A655-5872A8000AEA}" type="sibTrans" cxnId="{D9DB9F6A-7ADD-BA42-AA1D-CC1F2AF9819C}">
      <dgm:prSet/>
      <dgm:spPr/>
      <dgm:t>
        <a:bodyPr/>
        <a:lstStyle/>
        <a:p>
          <a:endParaRPr lang="en-US"/>
        </a:p>
      </dgm:t>
    </dgm:pt>
    <dgm:pt modelId="{A79EC2B8-D81C-5141-84FC-BC8ECBFA4C0C}" type="pres">
      <dgm:prSet presAssocID="{24EC5BF9-A983-7043-A8E3-21F11852D5BA}" presName="diagram" presStyleCnt="0">
        <dgm:presLayoutVars>
          <dgm:chPref val="1"/>
          <dgm:dir/>
          <dgm:animOne val="branch"/>
          <dgm:animLvl val="lvl"/>
          <dgm:resizeHandles/>
        </dgm:presLayoutVars>
      </dgm:prSet>
      <dgm:spPr/>
    </dgm:pt>
    <dgm:pt modelId="{5A086D9F-9A24-E640-8840-66F2B125007C}" type="pres">
      <dgm:prSet presAssocID="{FF2A018A-6C8A-9547-8771-50C45A06056C}" presName="root" presStyleCnt="0"/>
      <dgm:spPr/>
    </dgm:pt>
    <dgm:pt modelId="{035C3F4F-D079-D04D-B367-CCD1D9746244}" type="pres">
      <dgm:prSet presAssocID="{FF2A018A-6C8A-9547-8771-50C45A06056C}" presName="rootComposite" presStyleCnt="0"/>
      <dgm:spPr/>
    </dgm:pt>
    <dgm:pt modelId="{D58E5AF7-8406-C74A-BA6D-4F630A642FCC}" type="pres">
      <dgm:prSet presAssocID="{FF2A018A-6C8A-9547-8771-50C45A06056C}" presName="rootText" presStyleLbl="node1" presStyleIdx="0" presStyleCnt="1"/>
      <dgm:spPr/>
    </dgm:pt>
    <dgm:pt modelId="{11E9ACE7-0921-BA43-813C-B04D6FBF075C}" type="pres">
      <dgm:prSet presAssocID="{FF2A018A-6C8A-9547-8771-50C45A06056C}" presName="rootConnector" presStyleLbl="node1" presStyleIdx="0" presStyleCnt="1"/>
      <dgm:spPr/>
    </dgm:pt>
    <dgm:pt modelId="{E18830F3-E0CE-0449-A49B-51FB81924A12}" type="pres">
      <dgm:prSet presAssocID="{FF2A018A-6C8A-9547-8771-50C45A06056C}" presName="childShape" presStyleCnt="0"/>
      <dgm:spPr/>
    </dgm:pt>
    <dgm:pt modelId="{5BCE8B97-6309-0E48-BD0E-5D32DB7CEC5F}" type="pres">
      <dgm:prSet presAssocID="{37BE993E-ECFC-754B-B70D-AA72BCAEB83E}" presName="Name13" presStyleLbl="parChTrans1D2" presStyleIdx="0" presStyleCnt="2"/>
      <dgm:spPr/>
    </dgm:pt>
    <dgm:pt modelId="{B19CC304-2850-8C46-A1F1-5D3426B232EF}" type="pres">
      <dgm:prSet presAssocID="{5E0FB825-9CAC-1B40-A068-E62DD84F49E3}" presName="childText" presStyleLbl="bgAcc1" presStyleIdx="0" presStyleCnt="2">
        <dgm:presLayoutVars>
          <dgm:bulletEnabled val="1"/>
        </dgm:presLayoutVars>
      </dgm:prSet>
      <dgm:spPr/>
    </dgm:pt>
    <dgm:pt modelId="{36966A70-831A-1449-B060-E507DB9F5C38}" type="pres">
      <dgm:prSet presAssocID="{B8421A9A-E36F-8344-9415-5A4E4E085008}" presName="Name13" presStyleLbl="parChTrans1D2" presStyleIdx="1" presStyleCnt="2"/>
      <dgm:spPr/>
    </dgm:pt>
    <dgm:pt modelId="{C0620E5C-74ED-6441-B27A-0C83F40434BE}" type="pres">
      <dgm:prSet presAssocID="{D1BEB786-7187-314C-A428-1519C088C850}" presName="childText" presStyleLbl="bgAcc1" presStyleIdx="1" presStyleCnt="2">
        <dgm:presLayoutVars>
          <dgm:bulletEnabled val="1"/>
        </dgm:presLayoutVars>
      </dgm:prSet>
      <dgm:spPr/>
    </dgm:pt>
  </dgm:ptLst>
  <dgm:cxnLst>
    <dgm:cxn modelId="{8BECBD05-F467-CD40-B473-4BD9EA852BA6}" srcId="{FF2A018A-6C8A-9547-8771-50C45A06056C}" destId="{D1BEB786-7187-314C-A428-1519C088C850}" srcOrd="1" destOrd="0" parTransId="{B8421A9A-E36F-8344-9415-5A4E4E085008}" sibTransId="{AC1101F8-79CC-0E45-AB7E-11718410B0EE}"/>
    <dgm:cxn modelId="{11B1E30D-C220-B148-93A4-960AD57D69A5}" srcId="{D1BEB786-7187-314C-A428-1519C088C850}" destId="{52EA8AB0-E5AA-2A4E-9F67-BBDE0275FE5E}" srcOrd="0" destOrd="0" parTransId="{A1FBC90A-EB1F-C544-ABC1-9D84E8EAFE8A}" sibTransId="{FFE640C0-039B-A045-8D4D-33DF83CE8798}"/>
    <dgm:cxn modelId="{ACE2130F-C7CF-2C4D-897F-818465D95ED8}" type="presOf" srcId="{5E0FB825-9CAC-1B40-A068-E62DD84F49E3}" destId="{B19CC304-2850-8C46-A1F1-5D3426B232EF}" srcOrd="0" destOrd="0" presId="urn:microsoft.com/office/officeart/2005/8/layout/hierarchy3"/>
    <dgm:cxn modelId="{B869A414-6F8C-F84F-8ADE-FE620E8DB2BE}" type="presOf" srcId="{7C6BFA38-B461-D241-B5FC-25C45B4F7FA6}" destId="{B19CC304-2850-8C46-A1F1-5D3426B232EF}" srcOrd="0" destOrd="2" presId="urn:microsoft.com/office/officeart/2005/8/layout/hierarchy3"/>
    <dgm:cxn modelId="{76F0B917-44BF-3E4E-827B-993F4088D166}" srcId="{FF2A018A-6C8A-9547-8771-50C45A06056C}" destId="{5E0FB825-9CAC-1B40-A068-E62DD84F49E3}" srcOrd="0" destOrd="0" parTransId="{37BE993E-ECFC-754B-B70D-AA72BCAEB83E}" sibTransId="{9E3B0E84-F844-A54A-BB51-9F621F699E87}"/>
    <dgm:cxn modelId="{347D0025-7609-E041-8F24-D07F11F61D3E}" srcId="{5E0FB825-9CAC-1B40-A068-E62DD84F49E3}" destId="{7C6BFA38-B461-D241-B5FC-25C45B4F7FA6}" srcOrd="1" destOrd="0" parTransId="{F60214AA-EFE4-5A4F-AEB7-2CEFFFFA241D}" sibTransId="{16420B31-8B4C-ED48-A757-D970A5A0CC2C}"/>
    <dgm:cxn modelId="{D786EB3D-60A0-D147-8723-41A56458DFA7}" srcId="{5E0FB825-9CAC-1B40-A068-E62DD84F49E3}" destId="{657FDEA8-E029-714D-A552-E5F5F660A9E5}" srcOrd="0" destOrd="0" parTransId="{B181BF25-285D-6140-9348-32C7C83FF743}" sibTransId="{F84F971F-8712-A649-A0C7-716F82148702}"/>
    <dgm:cxn modelId="{896A903F-D425-D241-8737-FFE8BA038794}" srcId="{24EC5BF9-A983-7043-A8E3-21F11852D5BA}" destId="{FF2A018A-6C8A-9547-8771-50C45A06056C}" srcOrd="0" destOrd="0" parTransId="{A7DD4CF9-950A-D64B-A4BE-F7CF177C9DC9}" sibTransId="{E95C1F3B-E07A-4444-86DD-08843179433C}"/>
    <dgm:cxn modelId="{26AC9F46-418D-0B4C-9AF8-81EC60C46B59}" type="presOf" srcId="{FF2A018A-6C8A-9547-8771-50C45A06056C}" destId="{D58E5AF7-8406-C74A-BA6D-4F630A642FCC}" srcOrd="0" destOrd="0" presId="urn:microsoft.com/office/officeart/2005/8/layout/hierarchy3"/>
    <dgm:cxn modelId="{C242375C-35F1-3A48-9E95-A9B954F1A5A0}" type="presOf" srcId="{FF2A018A-6C8A-9547-8771-50C45A06056C}" destId="{11E9ACE7-0921-BA43-813C-B04D6FBF075C}" srcOrd="1" destOrd="0" presId="urn:microsoft.com/office/officeart/2005/8/layout/hierarchy3"/>
    <dgm:cxn modelId="{D9DB9F6A-7ADD-BA42-AA1D-CC1F2AF9819C}" srcId="{D1BEB786-7187-314C-A428-1519C088C850}" destId="{DAB9ED6D-0927-0047-8F56-89885C60CAE8}" srcOrd="1" destOrd="0" parTransId="{C596036D-258A-4644-8EEF-8DE66F57E756}" sibTransId="{0915B55E-B645-4249-A655-5872A8000AEA}"/>
    <dgm:cxn modelId="{CF18AF6B-C727-604C-8C8A-62FC01C2CF9C}" type="presOf" srcId="{DAB9ED6D-0927-0047-8F56-89885C60CAE8}" destId="{C0620E5C-74ED-6441-B27A-0C83F40434BE}" srcOrd="0" destOrd="2" presId="urn:microsoft.com/office/officeart/2005/8/layout/hierarchy3"/>
    <dgm:cxn modelId="{D269649A-1D8A-D34E-8DAC-30471367E397}" type="presOf" srcId="{37BE993E-ECFC-754B-B70D-AA72BCAEB83E}" destId="{5BCE8B97-6309-0E48-BD0E-5D32DB7CEC5F}" srcOrd="0" destOrd="0" presId="urn:microsoft.com/office/officeart/2005/8/layout/hierarchy3"/>
    <dgm:cxn modelId="{9F2A3BAD-6AF6-B140-A8F0-52D1AC54AFCF}" type="presOf" srcId="{52EA8AB0-E5AA-2A4E-9F67-BBDE0275FE5E}" destId="{C0620E5C-74ED-6441-B27A-0C83F40434BE}" srcOrd="0" destOrd="1" presId="urn:microsoft.com/office/officeart/2005/8/layout/hierarchy3"/>
    <dgm:cxn modelId="{6E62C8B7-B7C8-3945-B57F-49C1B14187AC}" type="presOf" srcId="{B8421A9A-E36F-8344-9415-5A4E4E085008}" destId="{36966A70-831A-1449-B060-E507DB9F5C38}" srcOrd="0" destOrd="0" presId="urn:microsoft.com/office/officeart/2005/8/layout/hierarchy3"/>
    <dgm:cxn modelId="{6C4453C4-377D-804A-BBC6-F750FD2409E2}" type="presOf" srcId="{24EC5BF9-A983-7043-A8E3-21F11852D5BA}" destId="{A79EC2B8-D81C-5141-84FC-BC8ECBFA4C0C}" srcOrd="0" destOrd="0" presId="urn:microsoft.com/office/officeart/2005/8/layout/hierarchy3"/>
    <dgm:cxn modelId="{BA5FA8D2-3C7E-9B4A-84D4-662ACF9486EA}" type="presOf" srcId="{D1BEB786-7187-314C-A428-1519C088C850}" destId="{C0620E5C-74ED-6441-B27A-0C83F40434BE}" srcOrd="0" destOrd="0" presId="urn:microsoft.com/office/officeart/2005/8/layout/hierarchy3"/>
    <dgm:cxn modelId="{8A1C20D6-D9B2-A84B-BFDC-7041D46064E6}" type="presOf" srcId="{657FDEA8-E029-714D-A552-E5F5F660A9E5}" destId="{B19CC304-2850-8C46-A1F1-5D3426B232EF}" srcOrd="0" destOrd="1" presId="urn:microsoft.com/office/officeart/2005/8/layout/hierarchy3"/>
    <dgm:cxn modelId="{20AC3EE9-09EB-4247-968F-74CE7DEA5F47}" type="presParOf" srcId="{A79EC2B8-D81C-5141-84FC-BC8ECBFA4C0C}" destId="{5A086D9F-9A24-E640-8840-66F2B125007C}" srcOrd="0" destOrd="0" presId="urn:microsoft.com/office/officeart/2005/8/layout/hierarchy3"/>
    <dgm:cxn modelId="{3F403AD6-DE99-734C-8DEC-404414FE2F2B}" type="presParOf" srcId="{5A086D9F-9A24-E640-8840-66F2B125007C}" destId="{035C3F4F-D079-D04D-B367-CCD1D9746244}" srcOrd="0" destOrd="0" presId="urn:microsoft.com/office/officeart/2005/8/layout/hierarchy3"/>
    <dgm:cxn modelId="{9562F39F-182B-8C40-BEF8-785B9D66F20B}" type="presParOf" srcId="{035C3F4F-D079-D04D-B367-CCD1D9746244}" destId="{D58E5AF7-8406-C74A-BA6D-4F630A642FCC}" srcOrd="0" destOrd="0" presId="urn:microsoft.com/office/officeart/2005/8/layout/hierarchy3"/>
    <dgm:cxn modelId="{3480CDFF-36EC-184F-A649-C4549F6F0025}" type="presParOf" srcId="{035C3F4F-D079-D04D-B367-CCD1D9746244}" destId="{11E9ACE7-0921-BA43-813C-B04D6FBF075C}" srcOrd="1" destOrd="0" presId="urn:microsoft.com/office/officeart/2005/8/layout/hierarchy3"/>
    <dgm:cxn modelId="{E823E774-7965-EA49-BC1D-772486A0D783}" type="presParOf" srcId="{5A086D9F-9A24-E640-8840-66F2B125007C}" destId="{E18830F3-E0CE-0449-A49B-51FB81924A12}" srcOrd="1" destOrd="0" presId="urn:microsoft.com/office/officeart/2005/8/layout/hierarchy3"/>
    <dgm:cxn modelId="{CA3632AF-36B9-E343-9E93-D72C0EDF069F}" type="presParOf" srcId="{E18830F3-E0CE-0449-A49B-51FB81924A12}" destId="{5BCE8B97-6309-0E48-BD0E-5D32DB7CEC5F}" srcOrd="0" destOrd="0" presId="urn:microsoft.com/office/officeart/2005/8/layout/hierarchy3"/>
    <dgm:cxn modelId="{95D2DA15-7D77-374F-B2E5-AAC0B69894FF}" type="presParOf" srcId="{E18830F3-E0CE-0449-A49B-51FB81924A12}" destId="{B19CC304-2850-8C46-A1F1-5D3426B232EF}" srcOrd="1" destOrd="0" presId="urn:microsoft.com/office/officeart/2005/8/layout/hierarchy3"/>
    <dgm:cxn modelId="{D23DCADE-E453-B24A-934D-649BBC1A6A8D}" type="presParOf" srcId="{E18830F3-E0CE-0449-A49B-51FB81924A12}" destId="{36966A70-831A-1449-B060-E507DB9F5C38}" srcOrd="2" destOrd="0" presId="urn:microsoft.com/office/officeart/2005/8/layout/hierarchy3"/>
    <dgm:cxn modelId="{D936DBA8-408B-5648-A7B0-0B09D933B037}" type="presParOf" srcId="{E18830F3-E0CE-0449-A49B-51FB81924A12}" destId="{C0620E5C-74ED-6441-B27A-0C83F40434BE}"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EC5BF9-A983-7043-A8E3-21F11852D5BA}" type="doc">
      <dgm:prSet loTypeId="urn:microsoft.com/office/officeart/2005/8/layout/hierarchy3" loCatId="" qsTypeId="urn:microsoft.com/office/officeart/2005/8/quickstyle/simple3" qsCatId="simple" csTypeId="urn:microsoft.com/office/officeart/2005/8/colors/accent1_2" csCatId="accent1" phldr="1"/>
      <dgm:spPr/>
      <dgm:t>
        <a:bodyPr/>
        <a:lstStyle/>
        <a:p>
          <a:endParaRPr lang="en-US"/>
        </a:p>
      </dgm:t>
    </dgm:pt>
    <dgm:pt modelId="{FF2A018A-6C8A-9547-8771-50C45A06056C}">
      <dgm:prSet phldrT="[Text]"/>
      <dgm:spPr/>
      <dgm:t>
        <a:bodyPr/>
        <a:lstStyle/>
        <a:p>
          <a:r>
            <a:rPr lang="en-US" dirty="0"/>
            <a:t>ACTIVE LEARNING</a:t>
          </a:r>
        </a:p>
      </dgm:t>
    </dgm:pt>
    <dgm:pt modelId="{A7DD4CF9-950A-D64B-A4BE-F7CF177C9DC9}" type="parTrans" cxnId="{896A903F-D425-D241-8737-FFE8BA038794}">
      <dgm:prSet/>
      <dgm:spPr/>
      <dgm:t>
        <a:bodyPr/>
        <a:lstStyle/>
        <a:p>
          <a:endParaRPr lang="en-US"/>
        </a:p>
      </dgm:t>
    </dgm:pt>
    <dgm:pt modelId="{E95C1F3B-E07A-4444-86DD-08843179433C}" type="sibTrans" cxnId="{896A903F-D425-D241-8737-FFE8BA038794}">
      <dgm:prSet/>
      <dgm:spPr/>
      <dgm:t>
        <a:bodyPr/>
        <a:lstStyle/>
        <a:p>
          <a:endParaRPr lang="en-US"/>
        </a:p>
      </dgm:t>
    </dgm:pt>
    <dgm:pt modelId="{5E0FB825-9CAC-1B40-A068-E62DD84F49E3}">
      <dgm:prSet phldrT="[Text]"/>
      <dgm:spPr/>
      <dgm:t>
        <a:bodyPr/>
        <a:lstStyle/>
        <a:p>
          <a:r>
            <a:rPr lang="en-US" dirty="0"/>
            <a:t>Critical Thinking</a:t>
          </a:r>
        </a:p>
      </dgm:t>
    </dgm:pt>
    <dgm:pt modelId="{37BE993E-ECFC-754B-B70D-AA72BCAEB83E}" type="parTrans" cxnId="{76F0B917-44BF-3E4E-827B-993F4088D166}">
      <dgm:prSet/>
      <dgm:spPr/>
      <dgm:t>
        <a:bodyPr/>
        <a:lstStyle/>
        <a:p>
          <a:endParaRPr lang="en-US"/>
        </a:p>
      </dgm:t>
    </dgm:pt>
    <dgm:pt modelId="{9E3B0E84-F844-A54A-BB51-9F621F699E87}" type="sibTrans" cxnId="{76F0B917-44BF-3E4E-827B-993F4088D166}">
      <dgm:prSet/>
      <dgm:spPr/>
      <dgm:t>
        <a:bodyPr/>
        <a:lstStyle/>
        <a:p>
          <a:endParaRPr lang="en-US"/>
        </a:p>
      </dgm:t>
    </dgm:pt>
    <dgm:pt modelId="{657FDEA8-E029-714D-A552-E5F5F660A9E5}">
      <dgm:prSet phldrT="[Text]"/>
      <dgm:spPr/>
      <dgm:t>
        <a:bodyPr/>
        <a:lstStyle/>
        <a:p>
          <a:r>
            <a:rPr lang="en-US" dirty="0"/>
            <a:t>Problem Based Learning</a:t>
          </a:r>
        </a:p>
      </dgm:t>
    </dgm:pt>
    <dgm:pt modelId="{B181BF25-285D-6140-9348-32C7C83FF743}" type="parTrans" cxnId="{D786EB3D-60A0-D147-8723-41A56458DFA7}">
      <dgm:prSet/>
      <dgm:spPr/>
      <dgm:t>
        <a:bodyPr/>
        <a:lstStyle/>
        <a:p>
          <a:endParaRPr lang="en-US"/>
        </a:p>
      </dgm:t>
    </dgm:pt>
    <dgm:pt modelId="{F84F971F-8712-A649-A0C7-716F82148702}" type="sibTrans" cxnId="{D786EB3D-60A0-D147-8723-41A56458DFA7}">
      <dgm:prSet/>
      <dgm:spPr/>
      <dgm:t>
        <a:bodyPr/>
        <a:lstStyle/>
        <a:p>
          <a:endParaRPr lang="en-US"/>
        </a:p>
      </dgm:t>
    </dgm:pt>
    <dgm:pt modelId="{7C6BFA38-B461-D241-B5FC-25C45B4F7FA6}">
      <dgm:prSet phldrT="[Text]"/>
      <dgm:spPr/>
      <dgm:t>
        <a:bodyPr/>
        <a:lstStyle/>
        <a:p>
          <a:r>
            <a:rPr lang="en-US" dirty="0"/>
            <a:t>Inquiry Based Labs</a:t>
          </a:r>
        </a:p>
      </dgm:t>
    </dgm:pt>
    <dgm:pt modelId="{F60214AA-EFE4-5A4F-AEB7-2CEFFFFA241D}" type="parTrans" cxnId="{347D0025-7609-E041-8F24-D07F11F61D3E}">
      <dgm:prSet/>
      <dgm:spPr/>
      <dgm:t>
        <a:bodyPr/>
        <a:lstStyle/>
        <a:p>
          <a:endParaRPr lang="en-US"/>
        </a:p>
      </dgm:t>
    </dgm:pt>
    <dgm:pt modelId="{16420B31-8B4C-ED48-A757-D970A5A0CC2C}" type="sibTrans" cxnId="{347D0025-7609-E041-8F24-D07F11F61D3E}">
      <dgm:prSet/>
      <dgm:spPr/>
      <dgm:t>
        <a:bodyPr/>
        <a:lstStyle/>
        <a:p>
          <a:endParaRPr lang="en-US"/>
        </a:p>
      </dgm:t>
    </dgm:pt>
    <dgm:pt modelId="{D1BEB786-7187-314C-A428-1519C088C850}">
      <dgm:prSet phldrT="[Text]"/>
      <dgm:spPr/>
      <dgm:t>
        <a:bodyPr/>
        <a:lstStyle/>
        <a:p>
          <a:r>
            <a:rPr lang="en-US" dirty="0"/>
            <a:t>Teamwork</a:t>
          </a:r>
        </a:p>
      </dgm:t>
    </dgm:pt>
    <dgm:pt modelId="{B8421A9A-E36F-8344-9415-5A4E4E085008}" type="parTrans" cxnId="{8BECBD05-F467-CD40-B473-4BD9EA852BA6}">
      <dgm:prSet/>
      <dgm:spPr/>
      <dgm:t>
        <a:bodyPr/>
        <a:lstStyle/>
        <a:p>
          <a:endParaRPr lang="en-US"/>
        </a:p>
      </dgm:t>
    </dgm:pt>
    <dgm:pt modelId="{AC1101F8-79CC-0E45-AB7E-11718410B0EE}" type="sibTrans" cxnId="{8BECBD05-F467-CD40-B473-4BD9EA852BA6}">
      <dgm:prSet/>
      <dgm:spPr/>
      <dgm:t>
        <a:bodyPr/>
        <a:lstStyle/>
        <a:p>
          <a:endParaRPr lang="en-US"/>
        </a:p>
      </dgm:t>
    </dgm:pt>
    <dgm:pt modelId="{52EA8AB0-E5AA-2A4E-9F67-BBDE0275FE5E}">
      <dgm:prSet phldrT="[Text]"/>
      <dgm:spPr/>
      <dgm:t>
        <a:bodyPr/>
        <a:lstStyle/>
        <a:p>
          <a:r>
            <a:rPr lang="en-US" dirty="0">
              <a:solidFill>
                <a:srgbClr val="FF0000"/>
              </a:solidFill>
            </a:rPr>
            <a:t>Cooperative Learning</a:t>
          </a:r>
        </a:p>
      </dgm:t>
    </dgm:pt>
    <dgm:pt modelId="{A1FBC90A-EB1F-C544-ABC1-9D84E8EAFE8A}" type="parTrans" cxnId="{11B1E30D-C220-B148-93A4-960AD57D69A5}">
      <dgm:prSet/>
      <dgm:spPr/>
      <dgm:t>
        <a:bodyPr/>
        <a:lstStyle/>
        <a:p>
          <a:endParaRPr lang="en-US"/>
        </a:p>
      </dgm:t>
    </dgm:pt>
    <dgm:pt modelId="{FFE640C0-039B-A045-8D4D-33DF83CE8798}" type="sibTrans" cxnId="{11B1E30D-C220-B148-93A4-960AD57D69A5}">
      <dgm:prSet/>
      <dgm:spPr/>
      <dgm:t>
        <a:bodyPr/>
        <a:lstStyle/>
        <a:p>
          <a:endParaRPr lang="en-US"/>
        </a:p>
      </dgm:t>
    </dgm:pt>
    <dgm:pt modelId="{DAB9ED6D-0927-0047-8F56-89885C60CAE8}">
      <dgm:prSet phldrT="[Text]"/>
      <dgm:spPr/>
      <dgm:t>
        <a:bodyPr/>
        <a:lstStyle/>
        <a:p>
          <a:r>
            <a:rPr lang="en-US" dirty="0"/>
            <a:t>Peer Instruction</a:t>
          </a:r>
        </a:p>
      </dgm:t>
    </dgm:pt>
    <dgm:pt modelId="{C596036D-258A-4644-8EEF-8DE66F57E756}" type="parTrans" cxnId="{D9DB9F6A-7ADD-BA42-AA1D-CC1F2AF9819C}">
      <dgm:prSet/>
      <dgm:spPr/>
      <dgm:t>
        <a:bodyPr/>
        <a:lstStyle/>
        <a:p>
          <a:endParaRPr lang="en-US"/>
        </a:p>
      </dgm:t>
    </dgm:pt>
    <dgm:pt modelId="{0915B55E-B645-4249-A655-5872A8000AEA}" type="sibTrans" cxnId="{D9DB9F6A-7ADD-BA42-AA1D-CC1F2AF9819C}">
      <dgm:prSet/>
      <dgm:spPr/>
      <dgm:t>
        <a:bodyPr/>
        <a:lstStyle/>
        <a:p>
          <a:endParaRPr lang="en-US"/>
        </a:p>
      </dgm:t>
    </dgm:pt>
    <dgm:pt modelId="{A79EC2B8-D81C-5141-84FC-BC8ECBFA4C0C}" type="pres">
      <dgm:prSet presAssocID="{24EC5BF9-A983-7043-A8E3-21F11852D5BA}" presName="diagram" presStyleCnt="0">
        <dgm:presLayoutVars>
          <dgm:chPref val="1"/>
          <dgm:dir/>
          <dgm:animOne val="branch"/>
          <dgm:animLvl val="lvl"/>
          <dgm:resizeHandles/>
        </dgm:presLayoutVars>
      </dgm:prSet>
      <dgm:spPr/>
    </dgm:pt>
    <dgm:pt modelId="{5A086D9F-9A24-E640-8840-66F2B125007C}" type="pres">
      <dgm:prSet presAssocID="{FF2A018A-6C8A-9547-8771-50C45A06056C}" presName="root" presStyleCnt="0"/>
      <dgm:spPr/>
    </dgm:pt>
    <dgm:pt modelId="{035C3F4F-D079-D04D-B367-CCD1D9746244}" type="pres">
      <dgm:prSet presAssocID="{FF2A018A-6C8A-9547-8771-50C45A06056C}" presName="rootComposite" presStyleCnt="0"/>
      <dgm:spPr/>
    </dgm:pt>
    <dgm:pt modelId="{D58E5AF7-8406-C74A-BA6D-4F630A642FCC}" type="pres">
      <dgm:prSet presAssocID="{FF2A018A-6C8A-9547-8771-50C45A06056C}" presName="rootText" presStyleLbl="node1" presStyleIdx="0" presStyleCnt="1"/>
      <dgm:spPr/>
    </dgm:pt>
    <dgm:pt modelId="{11E9ACE7-0921-BA43-813C-B04D6FBF075C}" type="pres">
      <dgm:prSet presAssocID="{FF2A018A-6C8A-9547-8771-50C45A06056C}" presName="rootConnector" presStyleLbl="node1" presStyleIdx="0" presStyleCnt="1"/>
      <dgm:spPr/>
    </dgm:pt>
    <dgm:pt modelId="{E18830F3-E0CE-0449-A49B-51FB81924A12}" type="pres">
      <dgm:prSet presAssocID="{FF2A018A-6C8A-9547-8771-50C45A06056C}" presName="childShape" presStyleCnt="0"/>
      <dgm:spPr/>
    </dgm:pt>
    <dgm:pt modelId="{5BCE8B97-6309-0E48-BD0E-5D32DB7CEC5F}" type="pres">
      <dgm:prSet presAssocID="{37BE993E-ECFC-754B-B70D-AA72BCAEB83E}" presName="Name13" presStyleLbl="parChTrans1D2" presStyleIdx="0" presStyleCnt="2"/>
      <dgm:spPr/>
    </dgm:pt>
    <dgm:pt modelId="{B19CC304-2850-8C46-A1F1-5D3426B232EF}" type="pres">
      <dgm:prSet presAssocID="{5E0FB825-9CAC-1B40-A068-E62DD84F49E3}" presName="childText" presStyleLbl="bgAcc1" presStyleIdx="0" presStyleCnt="2">
        <dgm:presLayoutVars>
          <dgm:bulletEnabled val="1"/>
        </dgm:presLayoutVars>
      </dgm:prSet>
      <dgm:spPr/>
    </dgm:pt>
    <dgm:pt modelId="{36966A70-831A-1449-B060-E507DB9F5C38}" type="pres">
      <dgm:prSet presAssocID="{B8421A9A-E36F-8344-9415-5A4E4E085008}" presName="Name13" presStyleLbl="parChTrans1D2" presStyleIdx="1" presStyleCnt="2"/>
      <dgm:spPr/>
    </dgm:pt>
    <dgm:pt modelId="{C0620E5C-74ED-6441-B27A-0C83F40434BE}" type="pres">
      <dgm:prSet presAssocID="{D1BEB786-7187-314C-A428-1519C088C850}" presName="childText" presStyleLbl="bgAcc1" presStyleIdx="1" presStyleCnt="2">
        <dgm:presLayoutVars>
          <dgm:bulletEnabled val="1"/>
        </dgm:presLayoutVars>
      </dgm:prSet>
      <dgm:spPr/>
    </dgm:pt>
  </dgm:ptLst>
  <dgm:cxnLst>
    <dgm:cxn modelId="{8BECBD05-F467-CD40-B473-4BD9EA852BA6}" srcId="{FF2A018A-6C8A-9547-8771-50C45A06056C}" destId="{D1BEB786-7187-314C-A428-1519C088C850}" srcOrd="1" destOrd="0" parTransId="{B8421A9A-E36F-8344-9415-5A4E4E085008}" sibTransId="{AC1101F8-79CC-0E45-AB7E-11718410B0EE}"/>
    <dgm:cxn modelId="{11B1E30D-C220-B148-93A4-960AD57D69A5}" srcId="{D1BEB786-7187-314C-A428-1519C088C850}" destId="{52EA8AB0-E5AA-2A4E-9F67-BBDE0275FE5E}" srcOrd="0" destOrd="0" parTransId="{A1FBC90A-EB1F-C544-ABC1-9D84E8EAFE8A}" sibTransId="{FFE640C0-039B-A045-8D4D-33DF83CE8798}"/>
    <dgm:cxn modelId="{87F4100E-3377-E647-8A52-C0F972A44179}" type="presOf" srcId="{37BE993E-ECFC-754B-B70D-AA72BCAEB83E}" destId="{5BCE8B97-6309-0E48-BD0E-5D32DB7CEC5F}" srcOrd="0" destOrd="0" presId="urn:microsoft.com/office/officeart/2005/8/layout/hierarchy3"/>
    <dgm:cxn modelId="{76F0B917-44BF-3E4E-827B-993F4088D166}" srcId="{FF2A018A-6C8A-9547-8771-50C45A06056C}" destId="{5E0FB825-9CAC-1B40-A068-E62DD84F49E3}" srcOrd="0" destOrd="0" parTransId="{37BE993E-ECFC-754B-B70D-AA72BCAEB83E}" sibTransId="{9E3B0E84-F844-A54A-BB51-9F621F699E87}"/>
    <dgm:cxn modelId="{1D061E22-B738-4D4F-BB37-93220219A5C4}" type="presOf" srcId="{B8421A9A-E36F-8344-9415-5A4E4E085008}" destId="{36966A70-831A-1449-B060-E507DB9F5C38}" srcOrd="0" destOrd="0" presId="urn:microsoft.com/office/officeart/2005/8/layout/hierarchy3"/>
    <dgm:cxn modelId="{C3DBCB23-2BC2-164D-8E61-29956A70668F}" type="presOf" srcId="{5E0FB825-9CAC-1B40-A068-E62DD84F49E3}" destId="{B19CC304-2850-8C46-A1F1-5D3426B232EF}" srcOrd="0" destOrd="0" presId="urn:microsoft.com/office/officeart/2005/8/layout/hierarchy3"/>
    <dgm:cxn modelId="{347D0025-7609-E041-8F24-D07F11F61D3E}" srcId="{5E0FB825-9CAC-1B40-A068-E62DD84F49E3}" destId="{7C6BFA38-B461-D241-B5FC-25C45B4F7FA6}" srcOrd="1" destOrd="0" parTransId="{F60214AA-EFE4-5A4F-AEB7-2CEFFFFA241D}" sibTransId="{16420B31-8B4C-ED48-A757-D970A5A0CC2C}"/>
    <dgm:cxn modelId="{D786EB3D-60A0-D147-8723-41A56458DFA7}" srcId="{5E0FB825-9CAC-1B40-A068-E62DD84F49E3}" destId="{657FDEA8-E029-714D-A552-E5F5F660A9E5}" srcOrd="0" destOrd="0" parTransId="{B181BF25-285D-6140-9348-32C7C83FF743}" sibTransId="{F84F971F-8712-A649-A0C7-716F82148702}"/>
    <dgm:cxn modelId="{896A903F-D425-D241-8737-FFE8BA038794}" srcId="{24EC5BF9-A983-7043-A8E3-21F11852D5BA}" destId="{FF2A018A-6C8A-9547-8771-50C45A06056C}" srcOrd="0" destOrd="0" parTransId="{A7DD4CF9-950A-D64B-A4BE-F7CF177C9DC9}" sibTransId="{E95C1F3B-E07A-4444-86DD-08843179433C}"/>
    <dgm:cxn modelId="{789C4D52-873C-0D46-91B3-99ABED10CE5E}" type="presOf" srcId="{7C6BFA38-B461-D241-B5FC-25C45B4F7FA6}" destId="{B19CC304-2850-8C46-A1F1-5D3426B232EF}" srcOrd="0" destOrd="2" presId="urn:microsoft.com/office/officeart/2005/8/layout/hierarchy3"/>
    <dgm:cxn modelId="{00AF5453-57C1-3148-A549-A5369F79ADD3}" type="presOf" srcId="{52EA8AB0-E5AA-2A4E-9F67-BBDE0275FE5E}" destId="{C0620E5C-74ED-6441-B27A-0C83F40434BE}" srcOrd="0" destOrd="1" presId="urn:microsoft.com/office/officeart/2005/8/layout/hierarchy3"/>
    <dgm:cxn modelId="{D9DB9F6A-7ADD-BA42-AA1D-CC1F2AF9819C}" srcId="{D1BEB786-7187-314C-A428-1519C088C850}" destId="{DAB9ED6D-0927-0047-8F56-89885C60CAE8}" srcOrd="1" destOrd="0" parTransId="{C596036D-258A-4644-8EEF-8DE66F57E756}" sibTransId="{0915B55E-B645-4249-A655-5872A8000AEA}"/>
    <dgm:cxn modelId="{C4A2AC71-7479-A142-9CCB-FDA46A9D09BC}" type="presOf" srcId="{FF2A018A-6C8A-9547-8771-50C45A06056C}" destId="{11E9ACE7-0921-BA43-813C-B04D6FBF075C}" srcOrd="1" destOrd="0" presId="urn:microsoft.com/office/officeart/2005/8/layout/hierarchy3"/>
    <dgm:cxn modelId="{37A934A2-702D-2F47-A445-AAC30B18D57B}" type="presOf" srcId="{657FDEA8-E029-714D-A552-E5F5F660A9E5}" destId="{B19CC304-2850-8C46-A1F1-5D3426B232EF}" srcOrd="0" destOrd="1" presId="urn:microsoft.com/office/officeart/2005/8/layout/hierarchy3"/>
    <dgm:cxn modelId="{23923EAC-EE1C-1A45-8FEF-9CFD762DEC8A}" type="presOf" srcId="{DAB9ED6D-0927-0047-8F56-89885C60CAE8}" destId="{C0620E5C-74ED-6441-B27A-0C83F40434BE}" srcOrd="0" destOrd="2" presId="urn:microsoft.com/office/officeart/2005/8/layout/hierarchy3"/>
    <dgm:cxn modelId="{70FD09C0-481E-1E43-AACC-363F6181746C}" type="presOf" srcId="{D1BEB786-7187-314C-A428-1519C088C850}" destId="{C0620E5C-74ED-6441-B27A-0C83F40434BE}" srcOrd="0" destOrd="0" presId="urn:microsoft.com/office/officeart/2005/8/layout/hierarchy3"/>
    <dgm:cxn modelId="{E25E04D6-CCEE-B04D-82AD-C8DE945D8B06}" type="presOf" srcId="{FF2A018A-6C8A-9547-8771-50C45A06056C}" destId="{D58E5AF7-8406-C74A-BA6D-4F630A642FCC}" srcOrd="0" destOrd="0" presId="urn:microsoft.com/office/officeart/2005/8/layout/hierarchy3"/>
    <dgm:cxn modelId="{FE656AE6-8F1B-5144-8AE6-8D0B81BB1DFF}" type="presOf" srcId="{24EC5BF9-A983-7043-A8E3-21F11852D5BA}" destId="{A79EC2B8-D81C-5141-84FC-BC8ECBFA4C0C}" srcOrd="0" destOrd="0" presId="urn:microsoft.com/office/officeart/2005/8/layout/hierarchy3"/>
    <dgm:cxn modelId="{6B31335C-50B6-8F49-B27D-F3C276AB494A}" type="presParOf" srcId="{A79EC2B8-D81C-5141-84FC-BC8ECBFA4C0C}" destId="{5A086D9F-9A24-E640-8840-66F2B125007C}" srcOrd="0" destOrd="0" presId="urn:microsoft.com/office/officeart/2005/8/layout/hierarchy3"/>
    <dgm:cxn modelId="{B3E5E310-BBF2-7742-AC22-E742CFF74302}" type="presParOf" srcId="{5A086D9F-9A24-E640-8840-66F2B125007C}" destId="{035C3F4F-D079-D04D-B367-CCD1D9746244}" srcOrd="0" destOrd="0" presId="urn:microsoft.com/office/officeart/2005/8/layout/hierarchy3"/>
    <dgm:cxn modelId="{AA81F4EB-FCF6-9E44-81DE-90AF4D1A8CF8}" type="presParOf" srcId="{035C3F4F-D079-D04D-B367-CCD1D9746244}" destId="{D58E5AF7-8406-C74A-BA6D-4F630A642FCC}" srcOrd="0" destOrd="0" presId="urn:microsoft.com/office/officeart/2005/8/layout/hierarchy3"/>
    <dgm:cxn modelId="{694BCEEF-D946-7143-A35C-1B929A380552}" type="presParOf" srcId="{035C3F4F-D079-D04D-B367-CCD1D9746244}" destId="{11E9ACE7-0921-BA43-813C-B04D6FBF075C}" srcOrd="1" destOrd="0" presId="urn:microsoft.com/office/officeart/2005/8/layout/hierarchy3"/>
    <dgm:cxn modelId="{F3704036-EA65-B047-BFD8-08311D455FA4}" type="presParOf" srcId="{5A086D9F-9A24-E640-8840-66F2B125007C}" destId="{E18830F3-E0CE-0449-A49B-51FB81924A12}" srcOrd="1" destOrd="0" presId="urn:microsoft.com/office/officeart/2005/8/layout/hierarchy3"/>
    <dgm:cxn modelId="{672B28D8-09DB-3D4C-BED2-F05E3507DCBF}" type="presParOf" srcId="{E18830F3-E0CE-0449-A49B-51FB81924A12}" destId="{5BCE8B97-6309-0E48-BD0E-5D32DB7CEC5F}" srcOrd="0" destOrd="0" presId="urn:microsoft.com/office/officeart/2005/8/layout/hierarchy3"/>
    <dgm:cxn modelId="{8AC8BBC8-4C50-4143-90D7-41DA2E639DD8}" type="presParOf" srcId="{E18830F3-E0CE-0449-A49B-51FB81924A12}" destId="{B19CC304-2850-8C46-A1F1-5D3426B232EF}" srcOrd="1" destOrd="0" presId="urn:microsoft.com/office/officeart/2005/8/layout/hierarchy3"/>
    <dgm:cxn modelId="{3610359E-DDDA-CF44-8739-BD1A18F4C0EB}" type="presParOf" srcId="{E18830F3-E0CE-0449-A49B-51FB81924A12}" destId="{36966A70-831A-1449-B060-E507DB9F5C38}" srcOrd="2" destOrd="0" presId="urn:microsoft.com/office/officeart/2005/8/layout/hierarchy3"/>
    <dgm:cxn modelId="{34012424-B19E-DB47-BB74-90868550926B}" type="presParOf" srcId="{E18830F3-E0CE-0449-A49B-51FB81924A12}" destId="{C0620E5C-74ED-6441-B27A-0C83F40434BE}"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EC5BF9-A983-7043-A8E3-21F11852D5BA}" type="doc">
      <dgm:prSet loTypeId="urn:microsoft.com/office/officeart/2005/8/layout/hierarchy3" loCatId="" qsTypeId="urn:microsoft.com/office/officeart/2005/8/quickstyle/simple3" qsCatId="simple" csTypeId="urn:microsoft.com/office/officeart/2005/8/colors/accent1_2" csCatId="accent1" phldr="1"/>
      <dgm:spPr/>
      <dgm:t>
        <a:bodyPr/>
        <a:lstStyle/>
        <a:p>
          <a:endParaRPr lang="en-US"/>
        </a:p>
      </dgm:t>
    </dgm:pt>
    <dgm:pt modelId="{FF2A018A-6C8A-9547-8771-50C45A06056C}">
      <dgm:prSet phldrT="[Text]"/>
      <dgm:spPr/>
      <dgm:t>
        <a:bodyPr/>
        <a:lstStyle/>
        <a:p>
          <a:r>
            <a:rPr lang="en-US" dirty="0"/>
            <a:t>ACTIVE LEARNING</a:t>
          </a:r>
        </a:p>
      </dgm:t>
    </dgm:pt>
    <dgm:pt modelId="{A7DD4CF9-950A-D64B-A4BE-F7CF177C9DC9}" type="parTrans" cxnId="{896A903F-D425-D241-8737-FFE8BA038794}">
      <dgm:prSet/>
      <dgm:spPr/>
      <dgm:t>
        <a:bodyPr/>
        <a:lstStyle/>
        <a:p>
          <a:endParaRPr lang="en-US"/>
        </a:p>
      </dgm:t>
    </dgm:pt>
    <dgm:pt modelId="{E95C1F3B-E07A-4444-86DD-08843179433C}" type="sibTrans" cxnId="{896A903F-D425-D241-8737-FFE8BA038794}">
      <dgm:prSet/>
      <dgm:spPr/>
      <dgm:t>
        <a:bodyPr/>
        <a:lstStyle/>
        <a:p>
          <a:endParaRPr lang="en-US"/>
        </a:p>
      </dgm:t>
    </dgm:pt>
    <dgm:pt modelId="{5E0FB825-9CAC-1B40-A068-E62DD84F49E3}">
      <dgm:prSet phldrT="[Text]"/>
      <dgm:spPr/>
      <dgm:t>
        <a:bodyPr/>
        <a:lstStyle/>
        <a:p>
          <a:r>
            <a:rPr lang="en-US" dirty="0"/>
            <a:t>Critical Thinking</a:t>
          </a:r>
        </a:p>
      </dgm:t>
    </dgm:pt>
    <dgm:pt modelId="{37BE993E-ECFC-754B-B70D-AA72BCAEB83E}" type="parTrans" cxnId="{76F0B917-44BF-3E4E-827B-993F4088D166}">
      <dgm:prSet/>
      <dgm:spPr/>
      <dgm:t>
        <a:bodyPr/>
        <a:lstStyle/>
        <a:p>
          <a:endParaRPr lang="en-US"/>
        </a:p>
      </dgm:t>
    </dgm:pt>
    <dgm:pt modelId="{9E3B0E84-F844-A54A-BB51-9F621F699E87}" type="sibTrans" cxnId="{76F0B917-44BF-3E4E-827B-993F4088D166}">
      <dgm:prSet/>
      <dgm:spPr/>
      <dgm:t>
        <a:bodyPr/>
        <a:lstStyle/>
        <a:p>
          <a:endParaRPr lang="en-US"/>
        </a:p>
      </dgm:t>
    </dgm:pt>
    <dgm:pt modelId="{657FDEA8-E029-714D-A552-E5F5F660A9E5}">
      <dgm:prSet phldrT="[Text]"/>
      <dgm:spPr/>
      <dgm:t>
        <a:bodyPr/>
        <a:lstStyle/>
        <a:p>
          <a:r>
            <a:rPr lang="en-US" dirty="0"/>
            <a:t>Problem Based Learning</a:t>
          </a:r>
        </a:p>
      </dgm:t>
    </dgm:pt>
    <dgm:pt modelId="{B181BF25-285D-6140-9348-32C7C83FF743}" type="parTrans" cxnId="{D786EB3D-60A0-D147-8723-41A56458DFA7}">
      <dgm:prSet/>
      <dgm:spPr/>
      <dgm:t>
        <a:bodyPr/>
        <a:lstStyle/>
        <a:p>
          <a:endParaRPr lang="en-US"/>
        </a:p>
      </dgm:t>
    </dgm:pt>
    <dgm:pt modelId="{F84F971F-8712-A649-A0C7-716F82148702}" type="sibTrans" cxnId="{D786EB3D-60A0-D147-8723-41A56458DFA7}">
      <dgm:prSet/>
      <dgm:spPr/>
      <dgm:t>
        <a:bodyPr/>
        <a:lstStyle/>
        <a:p>
          <a:endParaRPr lang="en-US"/>
        </a:p>
      </dgm:t>
    </dgm:pt>
    <dgm:pt modelId="{7C6BFA38-B461-D241-B5FC-25C45B4F7FA6}">
      <dgm:prSet phldrT="[Text]"/>
      <dgm:spPr/>
      <dgm:t>
        <a:bodyPr/>
        <a:lstStyle/>
        <a:p>
          <a:r>
            <a:rPr lang="en-US" dirty="0"/>
            <a:t>Inquiry Based Labs</a:t>
          </a:r>
        </a:p>
      </dgm:t>
    </dgm:pt>
    <dgm:pt modelId="{F60214AA-EFE4-5A4F-AEB7-2CEFFFFA241D}" type="parTrans" cxnId="{347D0025-7609-E041-8F24-D07F11F61D3E}">
      <dgm:prSet/>
      <dgm:spPr/>
      <dgm:t>
        <a:bodyPr/>
        <a:lstStyle/>
        <a:p>
          <a:endParaRPr lang="en-US"/>
        </a:p>
      </dgm:t>
    </dgm:pt>
    <dgm:pt modelId="{16420B31-8B4C-ED48-A757-D970A5A0CC2C}" type="sibTrans" cxnId="{347D0025-7609-E041-8F24-D07F11F61D3E}">
      <dgm:prSet/>
      <dgm:spPr/>
      <dgm:t>
        <a:bodyPr/>
        <a:lstStyle/>
        <a:p>
          <a:endParaRPr lang="en-US"/>
        </a:p>
      </dgm:t>
    </dgm:pt>
    <dgm:pt modelId="{D1BEB786-7187-314C-A428-1519C088C850}">
      <dgm:prSet phldrT="[Text]"/>
      <dgm:spPr/>
      <dgm:t>
        <a:bodyPr/>
        <a:lstStyle/>
        <a:p>
          <a:r>
            <a:rPr lang="en-US" dirty="0"/>
            <a:t>Teamwork</a:t>
          </a:r>
        </a:p>
      </dgm:t>
    </dgm:pt>
    <dgm:pt modelId="{B8421A9A-E36F-8344-9415-5A4E4E085008}" type="parTrans" cxnId="{8BECBD05-F467-CD40-B473-4BD9EA852BA6}">
      <dgm:prSet/>
      <dgm:spPr/>
      <dgm:t>
        <a:bodyPr/>
        <a:lstStyle/>
        <a:p>
          <a:endParaRPr lang="en-US"/>
        </a:p>
      </dgm:t>
    </dgm:pt>
    <dgm:pt modelId="{AC1101F8-79CC-0E45-AB7E-11718410B0EE}" type="sibTrans" cxnId="{8BECBD05-F467-CD40-B473-4BD9EA852BA6}">
      <dgm:prSet/>
      <dgm:spPr/>
      <dgm:t>
        <a:bodyPr/>
        <a:lstStyle/>
        <a:p>
          <a:endParaRPr lang="en-US"/>
        </a:p>
      </dgm:t>
    </dgm:pt>
    <dgm:pt modelId="{52EA8AB0-E5AA-2A4E-9F67-BBDE0275FE5E}">
      <dgm:prSet phldrT="[Text]"/>
      <dgm:spPr/>
      <dgm:t>
        <a:bodyPr/>
        <a:lstStyle/>
        <a:p>
          <a:r>
            <a:rPr lang="en-US" dirty="0"/>
            <a:t>Cooperative Learning</a:t>
          </a:r>
        </a:p>
      </dgm:t>
    </dgm:pt>
    <dgm:pt modelId="{A1FBC90A-EB1F-C544-ABC1-9D84E8EAFE8A}" type="parTrans" cxnId="{11B1E30D-C220-B148-93A4-960AD57D69A5}">
      <dgm:prSet/>
      <dgm:spPr/>
      <dgm:t>
        <a:bodyPr/>
        <a:lstStyle/>
        <a:p>
          <a:endParaRPr lang="en-US"/>
        </a:p>
      </dgm:t>
    </dgm:pt>
    <dgm:pt modelId="{FFE640C0-039B-A045-8D4D-33DF83CE8798}" type="sibTrans" cxnId="{11B1E30D-C220-B148-93A4-960AD57D69A5}">
      <dgm:prSet/>
      <dgm:spPr/>
      <dgm:t>
        <a:bodyPr/>
        <a:lstStyle/>
        <a:p>
          <a:endParaRPr lang="en-US"/>
        </a:p>
      </dgm:t>
    </dgm:pt>
    <dgm:pt modelId="{DAB9ED6D-0927-0047-8F56-89885C60CAE8}">
      <dgm:prSet phldrT="[Text]"/>
      <dgm:spPr/>
      <dgm:t>
        <a:bodyPr/>
        <a:lstStyle/>
        <a:p>
          <a:r>
            <a:rPr lang="en-US" dirty="0">
              <a:solidFill>
                <a:srgbClr val="FF0000"/>
              </a:solidFill>
            </a:rPr>
            <a:t>Peer Instruction</a:t>
          </a:r>
        </a:p>
      </dgm:t>
    </dgm:pt>
    <dgm:pt modelId="{C596036D-258A-4644-8EEF-8DE66F57E756}" type="parTrans" cxnId="{D9DB9F6A-7ADD-BA42-AA1D-CC1F2AF9819C}">
      <dgm:prSet/>
      <dgm:spPr/>
      <dgm:t>
        <a:bodyPr/>
        <a:lstStyle/>
        <a:p>
          <a:endParaRPr lang="en-US"/>
        </a:p>
      </dgm:t>
    </dgm:pt>
    <dgm:pt modelId="{0915B55E-B645-4249-A655-5872A8000AEA}" type="sibTrans" cxnId="{D9DB9F6A-7ADD-BA42-AA1D-CC1F2AF9819C}">
      <dgm:prSet/>
      <dgm:spPr/>
      <dgm:t>
        <a:bodyPr/>
        <a:lstStyle/>
        <a:p>
          <a:endParaRPr lang="en-US"/>
        </a:p>
      </dgm:t>
    </dgm:pt>
    <dgm:pt modelId="{A79EC2B8-D81C-5141-84FC-BC8ECBFA4C0C}" type="pres">
      <dgm:prSet presAssocID="{24EC5BF9-A983-7043-A8E3-21F11852D5BA}" presName="diagram" presStyleCnt="0">
        <dgm:presLayoutVars>
          <dgm:chPref val="1"/>
          <dgm:dir/>
          <dgm:animOne val="branch"/>
          <dgm:animLvl val="lvl"/>
          <dgm:resizeHandles/>
        </dgm:presLayoutVars>
      </dgm:prSet>
      <dgm:spPr/>
    </dgm:pt>
    <dgm:pt modelId="{5A086D9F-9A24-E640-8840-66F2B125007C}" type="pres">
      <dgm:prSet presAssocID="{FF2A018A-6C8A-9547-8771-50C45A06056C}" presName="root" presStyleCnt="0"/>
      <dgm:spPr/>
    </dgm:pt>
    <dgm:pt modelId="{035C3F4F-D079-D04D-B367-CCD1D9746244}" type="pres">
      <dgm:prSet presAssocID="{FF2A018A-6C8A-9547-8771-50C45A06056C}" presName="rootComposite" presStyleCnt="0"/>
      <dgm:spPr/>
    </dgm:pt>
    <dgm:pt modelId="{D58E5AF7-8406-C74A-BA6D-4F630A642FCC}" type="pres">
      <dgm:prSet presAssocID="{FF2A018A-6C8A-9547-8771-50C45A06056C}" presName="rootText" presStyleLbl="node1" presStyleIdx="0" presStyleCnt="1"/>
      <dgm:spPr/>
    </dgm:pt>
    <dgm:pt modelId="{11E9ACE7-0921-BA43-813C-B04D6FBF075C}" type="pres">
      <dgm:prSet presAssocID="{FF2A018A-6C8A-9547-8771-50C45A06056C}" presName="rootConnector" presStyleLbl="node1" presStyleIdx="0" presStyleCnt="1"/>
      <dgm:spPr/>
    </dgm:pt>
    <dgm:pt modelId="{E18830F3-E0CE-0449-A49B-51FB81924A12}" type="pres">
      <dgm:prSet presAssocID="{FF2A018A-6C8A-9547-8771-50C45A06056C}" presName="childShape" presStyleCnt="0"/>
      <dgm:spPr/>
    </dgm:pt>
    <dgm:pt modelId="{5BCE8B97-6309-0E48-BD0E-5D32DB7CEC5F}" type="pres">
      <dgm:prSet presAssocID="{37BE993E-ECFC-754B-B70D-AA72BCAEB83E}" presName="Name13" presStyleLbl="parChTrans1D2" presStyleIdx="0" presStyleCnt="2"/>
      <dgm:spPr/>
    </dgm:pt>
    <dgm:pt modelId="{B19CC304-2850-8C46-A1F1-5D3426B232EF}" type="pres">
      <dgm:prSet presAssocID="{5E0FB825-9CAC-1B40-A068-E62DD84F49E3}" presName="childText" presStyleLbl="bgAcc1" presStyleIdx="0" presStyleCnt="2">
        <dgm:presLayoutVars>
          <dgm:bulletEnabled val="1"/>
        </dgm:presLayoutVars>
      </dgm:prSet>
      <dgm:spPr/>
    </dgm:pt>
    <dgm:pt modelId="{36966A70-831A-1449-B060-E507DB9F5C38}" type="pres">
      <dgm:prSet presAssocID="{B8421A9A-E36F-8344-9415-5A4E4E085008}" presName="Name13" presStyleLbl="parChTrans1D2" presStyleIdx="1" presStyleCnt="2"/>
      <dgm:spPr/>
    </dgm:pt>
    <dgm:pt modelId="{C0620E5C-74ED-6441-B27A-0C83F40434BE}" type="pres">
      <dgm:prSet presAssocID="{D1BEB786-7187-314C-A428-1519C088C850}" presName="childText" presStyleLbl="bgAcc1" presStyleIdx="1" presStyleCnt="2">
        <dgm:presLayoutVars>
          <dgm:bulletEnabled val="1"/>
        </dgm:presLayoutVars>
      </dgm:prSet>
      <dgm:spPr/>
    </dgm:pt>
  </dgm:ptLst>
  <dgm:cxnLst>
    <dgm:cxn modelId="{9C9AEA04-04FD-7C45-A2B7-323D8E088469}" type="presOf" srcId="{24EC5BF9-A983-7043-A8E3-21F11852D5BA}" destId="{A79EC2B8-D81C-5141-84FC-BC8ECBFA4C0C}" srcOrd="0" destOrd="0" presId="urn:microsoft.com/office/officeart/2005/8/layout/hierarchy3"/>
    <dgm:cxn modelId="{8BECBD05-F467-CD40-B473-4BD9EA852BA6}" srcId="{FF2A018A-6C8A-9547-8771-50C45A06056C}" destId="{D1BEB786-7187-314C-A428-1519C088C850}" srcOrd="1" destOrd="0" parTransId="{B8421A9A-E36F-8344-9415-5A4E4E085008}" sibTransId="{AC1101F8-79CC-0E45-AB7E-11718410B0EE}"/>
    <dgm:cxn modelId="{EB83D60C-199F-2248-AC2C-DE35E941F2E9}" type="presOf" srcId="{7C6BFA38-B461-D241-B5FC-25C45B4F7FA6}" destId="{B19CC304-2850-8C46-A1F1-5D3426B232EF}" srcOrd="0" destOrd="2" presId="urn:microsoft.com/office/officeart/2005/8/layout/hierarchy3"/>
    <dgm:cxn modelId="{11B1E30D-C220-B148-93A4-960AD57D69A5}" srcId="{D1BEB786-7187-314C-A428-1519C088C850}" destId="{52EA8AB0-E5AA-2A4E-9F67-BBDE0275FE5E}" srcOrd="0" destOrd="0" parTransId="{A1FBC90A-EB1F-C544-ABC1-9D84E8EAFE8A}" sibTransId="{FFE640C0-039B-A045-8D4D-33DF83CE8798}"/>
    <dgm:cxn modelId="{76F0B917-44BF-3E4E-827B-993F4088D166}" srcId="{FF2A018A-6C8A-9547-8771-50C45A06056C}" destId="{5E0FB825-9CAC-1B40-A068-E62DD84F49E3}" srcOrd="0" destOrd="0" parTransId="{37BE993E-ECFC-754B-B70D-AA72BCAEB83E}" sibTransId="{9E3B0E84-F844-A54A-BB51-9F621F699E87}"/>
    <dgm:cxn modelId="{347D0025-7609-E041-8F24-D07F11F61D3E}" srcId="{5E0FB825-9CAC-1B40-A068-E62DD84F49E3}" destId="{7C6BFA38-B461-D241-B5FC-25C45B4F7FA6}" srcOrd="1" destOrd="0" parTransId="{F60214AA-EFE4-5A4F-AEB7-2CEFFFFA241D}" sibTransId="{16420B31-8B4C-ED48-A757-D970A5A0CC2C}"/>
    <dgm:cxn modelId="{B749FF36-9052-3648-BCCB-E781367451BC}" type="presOf" srcId="{657FDEA8-E029-714D-A552-E5F5F660A9E5}" destId="{B19CC304-2850-8C46-A1F1-5D3426B232EF}" srcOrd="0" destOrd="1" presId="urn:microsoft.com/office/officeart/2005/8/layout/hierarchy3"/>
    <dgm:cxn modelId="{D786EB3D-60A0-D147-8723-41A56458DFA7}" srcId="{5E0FB825-9CAC-1B40-A068-E62DD84F49E3}" destId="{657FDEA8-E029-714D-A552-E5F5F660A9E5}" srcOrd="0" destOrd="0" parTransId="{B181BF25-285D-6140-9348-32C7C83FF743}" sibTransId="{F84F971F-8712-A649-A0C7-716F82148702}"/>
    <dgm:cxn modelId="{896A903F-D425-D241-8737-FFE8BA038794}" srcId="{24EC5BF9-A983-7043-A8E3-21F11852D5BA}" destId="{FF2A018A-6C8A-9547-8771-50C45A06056C}" srcOrd="0" destOrd="0" parTransId="{A7DD4CF9-950A-D64B-A4BE-F7CF177C9DC9}" sibTransId="{E95C1F3B-E07A-4444-86DD-08843179433C}"/>
    <dgm:cxn modelId="{684AB542-3AE1-324C-A801-106A1B4E5185}" type="presOf" srcId="{FF2A018A-6C8A-9547-8771-50C45A06056C}" destId="{D58E5AF7-8406-C74A-BA6D-4F630A642FCC}" srcOrd="0" destOrd="0" presId="urn:microsoft.com/office/officeart/2005/8/layout/hierarchy3"/>
    <dgm:cxn modelId="{D596A450-2667-0F44-9B98-9773887EC0FE}" type="presOf" srcId="{FF2A018A-6C8A-9547-8771-50C45A06056C}" destId="{11E9ACE7-0921-BA43-813C-B04D6FBF075C}" srcOrd="1" destOrd="0" presId="urn:microsoft.com/office/officeart/2005/8/layout/hierarchy3"/>
    <dgm:cxn modelId="{CA126261-D043-3B47-B4D8-4CE16EFD1721}" type="presOf" srcId="{B8421A9A-E36F-8344-9415-5A4E4E085008}" destId="{36966A70-831A-1449-B060-E507DB9F5C38}" srcOrd="0" destOrd="0" presId="urn:microsoft.com/office/officeart/2005/8/layout/hierarchy3"/>
    <dgm:cxn modelId="{99372562-D333-524C-A3F9-2496C0A1F36B}" type="presOf" srcId="{52EA8AB0-E5AA-2A4E-9F67-BBDE0275FE5E}" destId="{C0620E5C-74ED-6441-B27A-0C83F40434BE}" srcOrd="0" destOrd="1" presId="urn:microsoft.com/office/officeart/2005/8/layout/hierarchy3"/>
    <dgm:cxn modelId="{D9DB9F6A-7ADD-BA42-AA1D-CC1F2AF9819C}" srcId="{D1BEB786-7187-314C-A428-1519C088C850}" destId="{DAB9ED6D-0927-0047-8F56-89885C60CAE8}" srcOrd="1" destOrd="0" parTransId="{C596036D-258A-4644-8EEF-8DE66F57E756}" sibTransId="{0915B55E-B645-4249-A655-5872A8000AEA}"/>
    <dgm:cxn modelId="{22C267B2-3583-424F-9F7F-EBAB1380C056}" type="presOf" srcId="{DAB9ED6D-0927-0047-8F56-89885C60CAE8}" destId="{C0620E5C-74ED-6441-B27A-0C83F40434BE}" srcOrd="0" destOrd="2" presId="urn:microsoft.com/office/officeart/2005/8/layout/hierarchy3"/>
    <dgm:cxn modelId="{B25063D5-BA24-A643-BA8F-3A5B57C3A262}" type="presOf" srcId="{5E0FB825-9CAC-1B40-A068-E62DD84F49E3}" destId="{B19CC304-2850-8C46-A1F1-5D3426B232EF}" srcOrd="0" destOrd="0" presId="urn:microsoft.com/office/officeart/2005/8/layout/hierarchy3"/>
    <dgm:cxn modelId="{F25643FB-4DF1-FB48-9464-175CC682657D}" type="presOf" srcId="{D1BEB786-7187-314C-A428-1519C088C850}" destId="{C0620E5C-74ED-6441-B27A-0C83F40434BE}" srcOrd="0" destOrd="0" presId="urn:microsoft.com/office/officeart/2005/8/layout/hierarchy3"/>
    <dgm:cxn modelId="{E31A4CFE-E114-C64C-963B-1F495F16B865}" type="presOf" srcId="{37BE993E-ECFC-754B-B70D-AA72BCAEB83E}" destId="{5BCE8B97-6309-0E48-BD0E-5D32DB7CEC5F}" srcOrd="0" destOrd="0" presId="urn:microsoft.com/office/officeart/2005/8/layout/hierarchy3"/>
    <dgm:cxn modelId="{A2A45564-A741-A342-8B16-91CB9E078203}" type="presParOf" srcId="{A79EC2B8-D81C-5141-84FC-BC8ECBFA4C0C}" destId="{5A086D9F-9A24-E640-8840-66F2B125007C}" srcOrd="0" destOrd="0" presId="urn:microsoft.com/office/officeart/2005/8/layout/hierarchy3"/>
    <dgm:cxn modelId="{EA12297D-D7F3-744F-A49E-D072BFA3C06F}" type="presParOf" srcId="{5A086D9F-9A24-E640-8840-66F2B125007C}" destId="{035C3F4F-D079-D04D-B367-CCD1D9746244}" srcOrd="0" destOrd="0" presId="urn:microsoft.com/office/officeart/2005/8/layout/hierarchy3"/>
    <dgm:cxn modelId="{FAC4B05E-940C-554C-AC6E-0743CEB239B3}" type="presParOf" srcId="{035C3F4F-D079-D04D-B367-CCD1D9746244}" destId="{D58E5AF7-8406-C74A-BA6D-4F630A642FCC}" srcOrd="0" destOrd="0" presId="urn:microsoft.com/office/officeart/2005/8/layout/hierarchy3"/>
    <dgm:cxn modelId="{6B8642A3-AFD0-5346-A340-CA80DC28DB20}" type="presParOf" srcId="{035C3F4F-D079-D04D-B367-CCD1D9746244}" destId="{11E9ACE7-0921-BA43-813C-B04D6FBF075C}" srcOrd="1" destOrd="0" presId="urn:microsoft.com/office/officeart/2005/8/layout/hierarchy3"/>
    <dgm:cxn modelId="{799C9489-97E7-D54B-929C-3CB6A9A6AD56}" type="presParOf" srcId="{5A086D9F-9A24-E640-8840-66F2B125007C}" destId="{E18830F3-E0CE-0449-A49B-51FB81924A12}" srcOrd="1" destOrd="0" presId="urn:microsoft.com/office/officeart/2005/8/layout/hierarchy3"/>
    <dgm:cxn modelId="{44509C91-B677-C44A-98A1-124713FA344B}" type="presParOf" srcId="{E18830F3-E0CE-0449-A49B-51FB81924A12}" destId="{5BCE8B97-6309-0E48-BD0E-5D32DB7CEC5F}" srcOrd="0" destOrd="0" presId="urn:microsoft.com/office/officeart/2005/8/layout/hierarchy3"/>
    <dgm:cxn modelId="{D46EC0E1-FFAF-E64E-B575-62EF052026A2}" type="presParOf" srcId="{E18830F3-E0CE-0449-A49B-51FB81924A12}" destId="{B19CC304-2850-8C46-A1F1-5D3426B232EF}" srcOrd="1" destOrd="0" presId="urn:microsoft.com/office/officeart/2005/8/layout/hierarchy3"/>
    <dgm:cxn modelId="{830E3DBA-B78B-0946-9473-09EB2B09AAB3}" type="presParOf" srcId="{E18830F3-E0CE-0449-A49B-51FB81924A12}" destId="{36966A70-831A-1449-B060-E507DB9F5C38}" srcOrd="2" destOrd="0" presId="urn:microsoft.com/office/officeart/2005/8/layout/hierarchy3"/>
    <dgm:cxn modelId="{2B184631-091E-3C4D-96B7-DA2F45F067A0}" type="presParOf" srcId="{E18830F3-E0CE-0449-A49B-51FB81924A12}" destId="{C0620E5C-74ED-6441-B27A-0C83F40434BE}"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B2F87-34EE-47DF-9F75-07033C81432A}">
      <dsp:nvSpPr>
        <dsp:cNvPr id="0" name=""/>
        <dsp:cNvSpPr/>
      </dsp:nvSpPr>
      <dsp:spPr>
        <a:xfrm>
          <a:off x="5976960" y="5397996"/>
          <a:ext cx="307655" cy="943477"/>
        </a:xfrm>
        <a:custGeom>
          <a:avLst/>
          <a:gdLst/>
          <a:ahLst/>
          <a:cxnLst/>
          <a:rect l="0" t="0" r="0" b="0"/>
          <a:pathLst>
            <a:path>
              <a:moveTo>
                <a:pt x="0" y="0"/>
              </a:moveTo>
              <a:lnTo>
                <a:pt x="0" y="943477"/>
              </a:lnTo>
              <a:lnTo>
                <a:pt x="307655" y="94347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3A8201-2699-46F9-AD38-73522ABE2390}">
      <dsp:nvSpPr>
        <dsp:cNvPr id="0" name=""/>
        <dsp:cNvSpPr/>
      </dsp:nvSpPr>
      <dsp:spPr>
        <a:xfrm>
          <a:off x="4315620" y="3941759"/>
          <a:ext cx="2481755" cy="430717"/>
        </a:xfrm>
        <a:custGeom>
          <a:avLst/>
          <a:gdLst/>
          <a:ahLst/>
          <a:cxnLst/>
          <a:rect l="0" t="0" r="0" b="0"/>
          <a:pathLst>
            <a:path>
              <a:moveTo>
                <a:pt x="0" y="0"/>
              </a:moveTo>
              <a:lnTo>
                <a:pt x="0" y="215358"/>
              </a:lnTo>
              <a:lnTo>
                <a:pt x="2481755" y="215358"/>
              </a:lnTo>
              <a:lnTo>
                <a:pt x="2481755" y="43071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FC554E-7EE2-4769-A59C-B6F3E3A8ABF7}">
      <dsp:nvSpPr>
        <dsp:cNvPr id="0" name=""/>
        <dsp:cNvSpPr/>
      </dsp:nvSpPr>
      <dsp:spPr>
        <a:xfrm>
          <a:off x="4269900" y="3941759"/>
          <a:ext cx="91440" cy="430717"/>
        </a:xfrm>
        <a:custGeom>
          <a:avLst/>
          <a:gdLst/>
          <a:ahLst/>
          <a:cxnLst/>
          <a:rect l="0" t="0" r="0" b="0"/>
          <a:pathLst>
            <a:path>
              <a:moveTo>
                <a:pt x="45720" y="0"/>
              </a:moveTo>
              <a:lnTo>
                <a:pt x="45720" y="43071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C20BC2-250C-4F9B-BC47-8E3879D1A16A}">
      <dsp:nvSpPr>
        <dsp:cNvPr id="0" name=""/>
        <dsp:cNvSpPr/>
      </dsp:nvSpPr>
      <dsp:spPr>
        <a:xfrm>
          <a:off x="1833864" y="3941759"/>
          <a:ext cx="2481755" cy="430717"/>
        </a:xfrm>
        <a:custGeom>
          <a:avLst/>
          <a:gdLst/>
          <a:ahLst/>
          <a:cxnLst/>
          <a:rect l="0" t="0" r="0" b="0"/>
          <a:pathLst>
            <a:path>
              <a:moveTo>
                <a:pt x="2481755" y="0"/>
              </a:moveTo>
              <a:lnTo>
                <a:pt x="2481755" y="215358"/>
              </a:lnTo>
              <a:lnTo>
                <a:pt x="0" y="215358"/>
              </a:lnTo>
              <a:lnTo>
                <a:pt x="0" y="43071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87FABB-17D2-4EBB-9921-C51905417254}">
      <dsp:nvSpPr>
        <dsp:cNvPr id="0" name=""/>
        <dsp:cNvSpPr/>
      </dsp:nvSpPr>
      <dsp:spPr>
        <a:xfrm>
          <a:off x="4269900" y="2485522"/>
          <a:ext cx="91440" cy="430717"/>
        </a:xfrm>
        <a:custGeom>
          <a:avLst/>
          <a:gdLst/>
          <a:ahLst/>
          <a:cxnLst/>
          <a:rect l="0" t="0" r="0" b="0"/>
          <a:pathLst>
            <a:path>
              <a:moveTo>
                <a:pt x="45720" y="0"/>
              </a:moveTo>
              <a:lnTo>
                <a:pt x="45720" y="43071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B77783-BE67-4359-A6C8-776F22813E80}">
      <dsp:nvSpPr>
        <dsp:cNvPr id="0" name=""/>
        <dsp:cNvSpPr/>
      </dsp:nvSpPr>
      <dsp:spPr>
        <a:xfrm>
          <a:off x="4269900" y="1029286"/>
          <a:ext cx="91440" cy="430717"/>
        </a:xfrm>
        <a:custGeom>
          <a:avLst/>
          <a:gdLst/>
          <a:ahLst/>
          <a:cxnLst/>
          <a:rect l="0" t="0" r="0" b="0"/>
          <a:pathLst>
            <a:path>
              <a:moveTo>
                <a:pt x="45720" y="0"/>
              </a:moveTo>
              <a:lnTo>
                <a:pt x="45720" y="43071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33442E-ECC8-43BC-8041-2334512B111A}">
      <dsp:nvSpPr>
        <dsp:cNvPr id="0" name=""/>
        <dsp:cNvSpPr/>
      </dsp:nvSpPr>
      <dsp:spPr>
        <a:xfrm>
          <a:off x="3290101" y="3767"/>
          <a:ext cx="2051037" cy="10255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Instructor Poses Question (&lt;1 Min)</a:t>
          </a:r>
        </a:p>
      </dsp:txBody>
      <dsp:txXfrm>
        <a:off x="3290101" y="3767"/>
        <a:ext cx="2051037" cy="1025518"/>
      </dsp:txXfrm>
    </dsp:sp>
    <dsp:sp modelId="{20B4E8B3-8FD6-4918-A983-F809C32AB9DD}">
      <dsp:nvSpPr>
        <dsp:cNvPr id="0" name=""/>
        <dsp:cNvSpPr/>
      </dsp:nvSpPr>
      <dsp:spPr>
        <a:xfrm>
          <a:off x="3290101" y="1460003"/>
          <a:ext cx="2051037" cy="102551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Students Answer Independently</a:t>
          </a:r>
          <a:br>
            <a:rPr lang="en-US" sz="1700" kern="1200" dirty="0"/>
          </a:br>
          <a:r>
            <a:rPr lang="en-US" sz="1700" kern="1200" dirty="0"/>
            <a:t>(1-3 Min)</a:t>
          </a:r>
        </a:p>
      </dsp:txBody>
      <dsp:txXfrm>
        <a:off x="3290101" y="1460003"/>
        <a:ext cx="2051037" cy="1025518"/>
      </dsp:txXfrm>
    </dsp:sp>
    <dsp:sp modelId="{C94EAE16-BB15-4AE2-A1C7-EE8E3F45E3FD}">
      <dsp:nvSpPr>
        <dsp:cNvPr id="0" name=""/>
        <dsp:cNvSpPr/>
      </dsp:nvSpPr>
      <dsp:spPr>
        <a:xfrm>
          <a:off x="3290101" y="2916240"/>
          <a:ext cx="2051037" cy="102551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Instructor Views Results (&lt;1 Min)</a:t>
          </a:r>
        </a:p>
      </dsp:txBody>
      <dsp:txXfrm>
        <a:off x="3290101" y="2916240"/>
        <a:ext cx="2051037" cy="1025518"/>
      </dsp:txXfrm>
    </dsp:sp>
    <dsp:sp modelId="{DAE6522A-C732-4237-9BC5-6933D70FA8FD}">
      <dsp:nvSpPr>
        <dsp:cNvPr id="0" name=""/>
        <dsp:cNvSpPr/>
      </dsp:nvSpPr>
      <dsp:spPr>
        <a:xfrm>
          <a:off x="808346" y="4372477"/>
          <a:ext cx="2051037" cy="102551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If Most Answer Correctly,</a:t>
          </a:r>
          <a:br>
            <a:rPr lang="en-US" sz="1700" kern="1200" dirty="0"/>
          </a:br>
          <a:r>
            <a:rPr lang="en-US" sz="1700" kern="1200" dirty="0"/>
            <a:t>Briefly Discuss Question (1-3 Min)</a:t>
          </a:r>
        </a:p>
      </dsp:txBody>
      <dsp:txXfrm>
        <a:off x="808346" y="4372477"/>
        <a:ext cx="2051037" cy="1025518"/>
      </dsp:txXfrm>
    </dsp:sp>
    <dsp:sp modelId="{BECA8676-745C-459E-8C78-2EDAC7A7C2B9}">
      <dsp:nvSpPr>
        <dsp:cNvPr id="0" name=""/>
        <dsp:cNvSpPr/>
      </dsp:nvSpPr>
      <dsp:spPr>
        <a:xfrm>
          <a:off x="3290101" y="4372477"/>
          <a:ext cx="2051037" cy="102551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If Most Answer Incorrectly,</a:t>
          </a:r>
          <a:br>
            <a:rPr lang="en-US" sz="1700" kern="1200" dirty="0"/>
          </a:br>
          <a:r>
            <a:rPr lang="en-US" sz="1700" kern="1200" dirty="0"/>
            <a:t>Backtrack (5+ Min)</a:t>
          </a:r>
        </a:p>
      </dsp:txBody>
      <dsp:txXfrm>
        <a:off x="3290101" y="4372477"/>
        <a:ext cx="2051037" cy="1025518"/>
      </dsp:txXfrm>
    </dsp:sp>
    <dsp:sp modelId="{9ED0D8FA-B12D-4554-90AD-2EEA40309FCE}">
      <dsp:nvSpPr>
        <dsp:cNvPr id="0" name=""/>
        <dsp:cNvSpPr/>
      </dsp:nvSpPr>
      <dsp:spPr>
        <a:xfrm>
          <a:off x="5771856" y="4372477"/>
          <a:ext cx="2051037" cy="102551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If Students Are Split, Have Students Discuss in Pairs and Revote</a:t>
          </a:r>
          <a:br>
            <a:rPr lang="en-US" sz="1700" kern="1200" dirty="0"/>
          </a:br>
          <a:r>
            <a:rPr lang="en-US" sz="1700" kern="1200" dirty="0"/>
            <a:t>(1-5 Min)</a:t>
          </a:r>
        </a:p>
      </dsp:txBody>
      <dsp:txXfrm>
        <a:off x="5771856" y="4372477"/>
        <a:ext cx="2051037" cy="1025518"/>
      </dsp:txXfrm>
    </dsp:sp>
    <dsp:sp modelId="{105FB3C9-9464-4A5D-8AE8-8A9AAC241F60}">
      <dsp:nvSpPr>
        <dsp:cNvPr id="0" name=""/>
        <dsp:cNvSpPr/>
      </dsp:nvSpPr>
      <dsp:spPr>
        <a:xfrm>
          <a:off x="6284616" y="5828713"/>
          <a:ext cx="2051037" cy="102551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Instructor Leads </a:t>
          </a:r>
          <a:r>
            <a:rPr lang="en-US" sz="1700" kern="1200" dirty="0" err="1"/>
            <a:t>Classwide</a:t>
          </a:r>
          <a:r>
            <a:rPr lang="en-US" sz="1700" kern="1200" dirty="0"/>
            <a:t> Discussion (2-15 Min)</a:t>
          </a:r>
        </a:p>
      </dsp:txBody>
      <dsp:txXfrm>
        <a:off x="6284616" y="5828713"/>
        <a:ext cx="2051037" cy="10255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E5AF7-8406-C74A-BA6D-4F630A642FCC}">
      <dsp:nvSpPr>
        <dsp:cNvPr id="0" name=""/>
        <dsp:cNvSpPr/>
      </dsp:nvSpPr>
      <dsp:spPr>
        <a:xfrm>
          <a:off x="399811" y="1170"/>
          <a:ext cx="2939256" cy="146962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ACTIVE LEARNING</a:t>
          </a:r>
        </a:p>
      </dsp:txBody>
      <dsp:txXfrm>
        <a:off x="442855" y="44214"/>
        <a:ext cx="2853168" cy="1383540"/>
      </dsp:txXfrm>
    </dsp:sp>
    <dsp:sp modelId="{5BCE8B97-6309-0E48-BD0E-5D32DB7CEC5F}">
      <dsp:nvSpPr>
        <dsp:cNvPr id="0" name=""/>
        <dsp:cNvSpPr/>
      </dsp:nvSpPr>
      <dsp:spPr>
        <a:xfrm>
          <a:off x="693737" y="1470798"/>
          <a:ext cx="293925" cy="1102221"/>
        </a:xfrm>
        <a:custGeom>
          <a:avLst/>
          <a:gdLst/>
          <a:ahLst/>
          <a:cxnLst/>
          <a:rect l="0" t="0" r="0" b="0"/>
          <a:pathLst>
            <a:path>
              <a:moveTo>
                <a:pt x="0" y="0"/>
              </a:moveTo>
              <a:lnTo>
                <a:pt x="0" y="1102221"/>
              </a:lnTo>
              <a:lnTo>
                <a:pt x="293925" y="11022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CC304-2850-8C46-A1F1-5D3426B232EF}">
      <dsp:nvSpPr>
        <dsp:cNvPr id="0" name=""/>
        <dsp:cNvSpPr/>
      </dsp:nvSpPr>
      <dsp:spPr>
        <a:xfrm>
          <a:off x="987663" y="1838205"/>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Critical Thinking</a:t>
          </a:r>
        </a:p>
        <a:p>
          <a:pPr marL="171450" lvl="1" indent="-171450" algn="l" defTabSz="844550">
            <a:lnSpc>
              <a:spcPct val="90000"/>
            </a:lnSpc>
            <a:spcBef>
              <a:spcPct val="0"/>
            </a:spcBef>
            <a:spcAft>
              <a:spcPct val="15000"/>
            </a:spcAft>
            <a:buChar char="•"/>
          </a:pPr>
          <a:r>
            <a:rPr lang="en-US" sz="1900" kern="1200" dirty="0"/>
            <a:t>Problem Based Learning</a:t>
          </a:r>
        </a:p>
        <a:p>
          <a:pPr marL="171450" lvl="1" indent="-171450" algn="l" defTabSz="844550">
            <a:lnSpc>
              <a:spcPct val="90000"/>
            </a:lnSpc>
            <a:spcBef>
              <a:spcPct val="0"/>
            </a:spcBef>
            <a:spcAft>
              <a:spcPct val="15000"/>
            </a:spcAft>
            <a:buChar char="•"/>
          </a:pPr>
          <a:r>
            <a:rPr lang="en-US" sz="1900" kern="1200" dirty="0"/>
            <a:t>Inquiry Based Labs</a:t>
          </a:r>
        </a:p>
      </dsp:txBody>
      <dsp:txXfrm>
        <a:off x="1030707" y="1881249"/>
        <a:ext cx="2265317" cy="1383540"/>
      </dsp:txXfrm>
    </dsp:sp>
    <dsp:sp modelId="{36966A70-831A-1449-B060-E507DB9F5C38}">
      <dsp:nvSpPr>
        <dsp:cNvPr id="0" name=""/>
        <dsp:cNvSpPr/>
      </dsp:nvSpPr>
      <dsp:spPr>
        <a:xfrm>
          <a:off x="693737" y="1470798"/>
          <a:ext cx="293925" cy="2939256"/>
        </a:xfrm>
        <a:custGeom>
          <a:avLst/>
          <a:gdLst/>
          <a:ahLst/>
          <a:cxnLst/>
          <a:rect l="0" t="0" r="0" b="0"/>
          <a:pathLst>
            <a:path>
              <a:moveTo>
                <a:pt x="0" y="0"/>
              </a:moveTo>
              <a:lnTo>
                <a:pt x="0" y="2939256"/>
              </a:lnTo>
              <a:lnTo>
                <a:pt x="293925" y="29392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620E5C-74ED-6441-B27A-0C83F40434BE}">
      <dsp:nvSpPr>
        <dsp:cNvPr id="0" name=""/>
        <dsp:cNvSpPr/>
      </dsp:nvSpPr>
      <dsp:spPr>
        <a:xfrm>
          <a:off x="987663" y="3675241"/>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Teamwork</a:t>
          </a:r>
        </a:p>
        <a:p>
          <a:pPr marL="171450" lvl="1" indent="-171450" algn="l" defTabSz="844550">
            <a:lnSpc>
              <a:spcPct val="90000"/>
            </a:lnSpc>
            <a:spcBef>
              <a:spcPct val="0"/>
            </a:spcBef>
            <a:spcAft>
              <a:spcPct val="15000"/>
            </a:spcAft>
            <a:buChar char="•"/>
          </a:pPr>
          <a:r>
            <a:rPr lang="en-US" sz="1900" kern="1200" dirty="0"/>
            <a:t>Cooperative Learning</a:t>
          </a:r>
        </a:p>
        <a:p>
          <a:pPr marL="171450" lvl="1" indent="-171450" algn="l" defTabSz="844550">
            <a:lnSpc>
              <a:spcPct val="90000"/>
            </a:lnSpc>
            <a:spcBef>
              <a:spcPct val="0"/>
            </a:spcBef>
            <a:spcAft>
              <a:spcPct val="15000"/>
            </a:spcAft>
            <a:buChar char="•"/>
          </a:pPr>
          <a:r>
            <a:rPr lang="en-US" sz="1900" kern="1200" dirty="0"/>
            <a:t>Peer Instruction</a:t>
          </a:r>
        </a:p>
      </dsp:txBody>
      <dsp:txXfrm>
        <a:off x="1030707" y="3718285"/>
        <a:ext cx="2265317" cy="1383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E5AF7-8406-C74A-BA6D-4F630A642FCC}">
      <dsp:nvSpPr>
        <dsp:cNvPr id="0" name=""/>
        <dsp:cNvSpPr/>
      </dsp:nvSpPr>
      <dsp:spPr>
        <a:xfrm>
          <a:off x="399811" y="1170"/>
          <a:ext cx="2939256" cy="146962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ACTIVE LEARNING</a:t>
          </a:r>
        </a:p>
      </dsp:txBody>
      <dsp:txXfrm>
        <a:off x="442855" y="44214"/>
        <a:ext cx="2853168" cy="1383540"/>
      </dsp:txXfrm>
    </dsp:sp>
    <dsp:sp modelId="{5BCE8B97-6309-0E48-BD0E-5D32DB7CEC5F}">
      <dsp:nvSpPr>
        <dsp:cNvPr id="0" name=""/>
        <dsp:cNvSpPr/>
      </dsp:nvSpPr>
      <dsp:spPr>
        <a:xfrm>
          <a:off x="693737" y="1470798"/>
          <a:ext cx="293925" cy="1102221"/>
        </a:xfrm>
        <a:custGeom>
          <a:avLst/>
          <a:gdLst/>
          <a:ahLst/>
          <a:cxnLst/>
          <a:rect l="0" t="0" r="0" b="0"/>
          <a:pathLst>
            <a:path>
              <a:moveTo>
                <a:pt x="0" y="0"/>
              </a:moveTo>
              <a:lnTo>
                <a:pt x="0" y="1102221"/>
              </a:lnTo>
              <a:lnTo>
                <a:pt x="293925" y="11022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CC304-2850-8C46-A1F1-5D3426B232EF}">
      <dsp:nvSpPr>
        <dsp:cNvPr id="0" name=""/>
        <dsp:cNvSpPr/>
      </dsp:nvSpPr>
      <dsp:spPr>
        <a:xfrm>
          <a:off x="987663" y="1838205"/>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Critical Thinking</a:t>
          </a:r>
        </a:p>
        <a:p>
          <a:pPr marL="171450" lvl="1" indent="-171450" algn="l" defTabSz="844550">
            <a:lnSpc>
              <a:spcPct val="90000"/>
            </a:lnSpc>
            <a:spcBef>
              <a:spcPct val="0"/>
            </a:spcBef>
            <a:spcAft>
              <a:spcPct val="15000"/>
            </a:spcAft>
            <a:buChar char="•"/>
          </a:pPr>
          <a:r>
            <a:rPr lang="en-US" sz="1900" kern="1200" dirty="0">
              <a:solidFill>
                <a:srgbClr val="FF0000"/>
              </a:solidFill>
            </a:rPr>
            <a:t>Problem Based Learning</a:t>
          </a:r>
        </a:p>
        <a:p>
          <a:pPr marL="171450" lvl="1" indent="-171450" algn="l" defTabSz="844550">
            <a:lnSpc>
              <a:spcPct val="90000"/>
            </a:lnSpc>
            <a:spcBef>
              <a:spcPct val="0"/>
            </a:spcBef>
            <a:spcAft>
              <a:spcPct val="15000"/>
            </a:spcAft>
            <a:buChar char="•"/>
          </a:pPr>
          <a:r>
            <a:rPr lang="en-US" sz="1900" kern="1200" dirty="0"/>
            <a:t>Inquiry Based Labs</a:t>
          </a:r>
        </a:p>
      </dsp:txBody>
      <dsp:txXfrm>
        <a:off x="1030707" y="1881249"/>
        <a:ext cx="2265317" cy="1383540"/>
      </dsp:txXfrm>
    </dsp:sp>
    <dsp:sp modelId="{36966A70-831A-1449-B060-E507DB9F5C38}">
      <dsp:nvSpPr>
        <dsp:cNvPr id="0" name=""/>
        <dsp:cNvSpPr/>
      </dsp:nvSpPr>
      <dsp:spPr>
        <a:xfrm>
          <a:off x="693737" y="1470798"/>
          <a:ext cx="293925" cy="2939256"/>
        </a:xfrm>
        <a:custGeom>
          <a:avLst/>
          <a:gdLst/>
          <a:ahLst/>
          <a:cxnLst/>
          <a:rect l="0" t="0" r="0" b="0"/>
          <a:pathLst>
            <a:path>
              <a:moveTo>
                <a:pt x="0" y="0"/>
              </a:moveTo>
              <a:lnTo>
                <a:pt x="0" y="2939256"/>
              </a:lnTo>
              <a:lnTo>
                <a:pt x="293925" y="29392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620E5C-74ED-6441-B27A-0C83F40434BE}">
      <dsp:nvSpPr>
        <dsp:cNvPr id="0" name=""/>
        <dsp:cNvSpPr/>
      </dsp:nvSpPr>
      <dsp:spPr>
        <a:xfrm>
          <a:off x="987663" y="3675241"/>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Teamwork</a:t>
          </a:r>
        </a:p>
        <a:p>
          <a:pPr marL="171450" lvl="1" indent="-171450" algn="l" defTabSz="844550">
            <a:lnSpc>
              <a:spcPct val="90000"/>
            </a:lnSpc>
            <a:spcBef>
              <a:spcPct val="0"/>
            </a:spcBef>
            <a:spcAft>
              <a:spcPct val="15000"/>
            </a:spcAft>
            <a:buChar char="•"/>
          </a:pPr>
          <a:r>
            <a:rPr lang="en-US" sz="1900" kern="1200" dirty="0"/>
            <a:t>Cooperative Learning</a:t>
          </a:r>
        </a:p>
        <a:p>
          <a:pPr marL="171450" lvl="1" indent="-171450" algn="l" defTabSz="844550">
            <a:lnSpc>
              <a:spcPct val="90000"/>
            </a:lnSpc>
            <a:spcBef>
              <a:spcPct val="0"/>
            </a:spcBef>
            <a:spcAft>
              <a:spcPct val="15000"/>
            </a:spcAft>
            <a:buChar char="•"/>
          </a:pPr>
          <a:r>
            <a:rPr lang="en-US" sz="1900" kern="1200" dirty="0"/>
            <a:t>Peer Instruction</a:t>
          </a:r>
        </a:p>
      </dsp:txBody>
      <dsp:txXfrm>
        <a:off x="1030707" y="3718285"/>
        <a:ext cx="2265317" cy="1383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E5AF7-8406-C74A-BA6D-4F630A642FCC}">
      <dsp:nvSpPr>
        <dsp:cNvPr id="0" name=""/>
        <dsp:cNvSpPr/>
      </dsp:nvSpPr>
      <dsp:spPr>
        <a:xfrm>
          <a:off x="399811" y="1170"/>
          <a:ext cx="2939256" cy="146962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ACTIVE LEARNING</a:t>
          </a:r>
        </a:p>
      </dsp:txBody>
      <dsp:txXfrm>
        <a:off x="442855" y="44214"/>
        <a:ext cx="2853168" cy="1383540"/>
      </dsp:txXfrm>
    </dsp:sp>
    <dsp:sp modelId="{5BCE8B97-6309-0E48-BD0E-5D32DB7CEC5F}">
      <dsp:nvSpPr>
        <dsp:cNvPr id="0" name=""/>
        <dsp:cNvSpPr/>
      </dsp:nvSpPr>
      <dsp:spPr>
        <a:xfrm>
          <a:off x="693737" y="1470798"/>
          <a:ext cx="293925" cy="1102221"/>
        </a:xfrm>
        <a:custGeom>
          <a:avLst/>
          <a:gdLst/>
          <a:ahLst/>
          <a:cxnLst/>
          <a:rect l="0" t="0" r="0" b="0"/>
          <a:pathLst>
            <a:path>
              <a:moveTo>
                <a:pt x="0" y="0"/>
              </a:moveTo>
              <a:lnTo>
                <a:pt x="0" y="1102221"/>
              </a:lnTo>
              <a:lnTo>
                <a:pt x="293925" y="11022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CC304-2850-8C46-A1F1-5D3426B232EF}">
      <dsp:nvSpPr>
        <dsp:cNvPr id="0" name=""/>
        <dsp:cNvSpPr/>
      </dsp:nvSpPr>
      <dsp:spPr>
        <a:xfrm>
          <a:off x="987663" y="1838205"/>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Critical Thinking</a:t>
          </a:r>
        </a:p>
        <a:p>
          <a:pPr marL="171450" lvl="1" indent="-171450" algn="l" defTabSz="844550">
            <a:lnSpc>
              <a:spcPct val="90000"/>
            </a:lnSpc>
            <a:spcBef>
              <a:spcPct val="0"/>
            </a:spcBef>
            <a:spcAft>
              <a:spcPct val="15000"/>
            </a:spcAft>
            <a:buChar char="•"/>
          </a:pPr>
          <a:r>
            <a:rPr lang="en-US" sz="1900" kern="1200" dirty="0"/>
            <a:t>Problem Based Learning</a:t>
          </a:r>
        </a:p>
        <a:p>
          <a:pPr marL="171450" lvl="1" indent="-171450" algn="l" defTabSz="844550">
            <a:lnSpc>
              <a:spcPct val="90000"/>
            </a:lnSpc>
            <a:spcBef>
              <a:spcPct val="0"/>
            </a:spcBef>
            <a:spcAft>
              <a:spcPct val="15000"/>
            </a:spcAft>
            <a:buChar char="•"/>
          </a:pPr>
          <a:r>
            <a:rPr lang="en-US" sz="1900" kern="1200" dirty="0">
              <a:solidFill>
                <a:srgbClr val="FF0000"/>
              </a:solidFill>
            </a:rPr>
            <a:t>Inquiry Based Labs</a:t>
          </a:r>
        </a:p>
      </dsp:txBody>
      <dsp:txXfrm>
        <a:off x="1030707" y="1881249"/>
        <a:ext cx="2265317" cy="1383540"/>
      </dsp:txXfrm>
    </dsp:sp>
    <dsp:sp modelId="{36966A70-831A-1449-B060-E507DB9F5C38}">
      <dsp:nvSpPr>
        <dsp:cNvPr id="0" name=""/>
        <dsp:cNvSpPr/>
      </dsp:nvSpPr>
      <dsp:spPr>
        <a:xfrm>
          <a:off x="693737" y="1470798"/>
          <a:ext cx="293925" cy="2939256"/>
        </a:xfrm>
        <a:custGeom>
          <a:avLst/>
          <a:gdLst/>
          <a:ahLst/>
          <a:cxnLst/>
          <a:rect l="0" t="0" r="0" b="0"/>
          <a:pathLst>
            <a:path>
              <a:moveTo>
                <a:pt x="0" y="0"/>
              </a:moveTo>
              <a:lnTo>
                <a:pt x="0" y="2939256"/>
              </a:lnTo>
              <a:lnTo>
                <a:pt x="293925" y="29392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620E5C-74ED-6441-B27A-0C83F40434BE}">
      <dsp:nvSpPr>
        <dsp:cNvPr id="0" name=""/>
        <dsp:cNvSpPr/>
      </dsp:nvSpPr>
      <dsp:spPr>
        <a:xfrm>
          <a:off x="987663" y="3675241"/>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Teamwork</a:t>
          </a:r>
        </a:p>
        <a:p>
          <a:pPr marL="171450" lvl="1" indent="-171450" algn="l" defTabSz="844550">
            <a:lnSpc>
              <a:spcPct val="90000"/>
            </a:lnSpc>
            <a:spcBef>
              <a:spcPct val="0"/>
            </a:spcBef>
            <a:spcAft>
              <a:spcPct val="15000"/>
            </a:spcAft>
            <a:buChar char="•"/>
          </a:pPr>
          <a:r>
            <a:rPr lang="en-US" sz="1900" kern="1200" dirty="0"/>
            <a:t>Cooperative Learning</a:t>
          </a:r>
        </a:p>
        <a:p>
          <a:pPr marL="171450" lvl="1" indent="-171450" algn="l" defTabSz="844550">
            <a:lnSpc>
              <a:spcPct val="90000"/>
            </a:lnSpc>
            <a:spcBef>
              <a:spcPct val="0"/>
            </a:spcBef>
            <a:spcAft>
              <a:spcPct val="15000"/>
            </a:spcAft>
            <a:buChar char="•"/>
          </a:pPr>
          <a:r>
            <a:rPr lang="en-US" sz="1900" kern="1200" dirty="0"/>
            <a:t>Peer Instruction</a:t>
          </a:r>
        </a:p>
      </dsp:txBody>
      <dsp:txXfrm>
        <a:off x="1030707" y="3718285"/>
        <a:ext cx="2265317" cy="13835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E5AF7-8406-C74A-BA6D-4F630A642FCC}">
      <dsp:nvSpPr>
        <dsp:cNvPr id="0" name=""/>
        <dsp:cNvSpPr/>
      </dsp:nvSpPr>
      <dsp:spPr>
        <a:xfrm>
          <a:off x="399811" y="1170"/>
          <a:ext cx="2939256" cy="146962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ACTIVE LEARNING</a:t>
          </a:r>
        </a:p>
      </dsp:txBody>
      <dsp:txXfrm>
        <a:off x="442855" y="44214"/>
        <a:ext cx="2853168" cy="1383540"/>
      </dsp:txXfrm>
    </dsp:sp>
    <dsp:sp modelId="{5BCE8B97-6309-0E48-BD0E-5D32DB7CEC5F}">
      <dsp:nvSpPr>
        <dsp:cNvPr id="0" name=""/>
        <dsp:cNvSpPr/>
      </dsp:nvSpPr>
      <dsp:spPr>
        <a:xfrm>
          <a:off x="693737" y="1470798"/>
          <a:ext cx="293925" cy="1102221"/>
        </a:xfrm>
        <a:custGeom>
          <a:avLst/>
          <a:gdLst/>
          <a:ahLst/>
          <a:cxnLst/>
          <a:rect l="0" t="0" r="0" b="0"/>
          <a:pathLst>
            <a:path>
              <a:moveTo>
                <a:pt x="0" y="0"/>
              </a:moveTo>
              <a:lnTo>
                <a:pt x="0" y="1102221"/>
              </a:lnTo>
              <a:lnTo>
                <a:pt x="293925" y="11022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CC304-2850-8C46-A1F1-5D3426B232EF}">
      <dsp:nvSpPr>
        <dsp:cNvPr id="0" name=""/>
        <dsp:cNvSpPr/>
      </dsp:nvSpPr>
      <dsp:spPr>
        <a:xfrm>
          <a:off x="987663" y="1838205"/>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Critical Thinking</a:t>
          </a:r>
        </a:p>
        <a:p>
          <a:pPr marL="171450" lvl="1" indent="-171450" algn="l" defTabSz="844550">
            <a:lnSpc>
              <a:spcPct val="90000"/>
            </a:lnSpc>
            <a:spcBef>
              <a:spcPct val="0"/>
            </a:spcBef>
            <a:spcAft>
              <a:spcPct val="15000"/>
            </a:spcAft>
            <a:buChar char="•"/>
          </a:pPr>
          <a:r>
            <a:rPr lang="en-US" sz="1900" kern="1200" dirty="0"/>
            <a:t>Problem Based Learning</a:t>
          </a:r>
        </a:p>
        <a:p>
          <a:pPr marL="171450" lvl="1" indent="-171450" algn="l" defTabSz="844550">
            <a:lnSpc>
              <a:spcPct val="90000"/>
            </a:lnSpc>
            <a:spcBef>
              <a:spcPct val="0"/>
            </a:spcBef>
            <a:spcAft>
              <a:spcPct val="15000"/>
            </a:spcAft>
            <a:buChar char="•"/>
          </a:pPr>
          <a:r>
            <a:rPr lang="en-US" sz="1900" kern="1200" dirty="0"/>
            <a:t>Inquiry Based Labs</a:t>
          </a:r>
        </a:p>
      </dsp:txBody>
      <dsp:txXfrm>
        <a:off x="1030707" y="1881249"/>
        <a:ext cx="2265317" cy="1383540"/>
      </dsp:txXfrm>
    </dsp:sp>
    <dsp:sp modelId="{36966A70-831A-1449-B060-E507DB9F5C38}">
      <dsp:nvSpPr>
        <dsp:cNvPr id="0" name=""/>
        <dsp:cNvSpPr/>
      </dsp:nvSpPr>
      <dsp:spPr>
        <a:xfrm>
          <a:off x="693737" y="1470798"/>
          <a:ext cx="293925" cy="2939256"/>
        </a:xfrm>
        <a:custGeom>
          <a:avLst/>
          <a:gdLst/>
          <a:ahLst/>
          <a:cxnLst/>
          <a:rect l="0" t="0" r="0" b="0"/>
          <a:pathLst>
            <a:path>
              <a:moveTo>
                <a:pt x="0" y="0"/>
              </a:moveTo>
              <a:lnTo>
                <a:pt x="0" y="2939256"/>
              </a:lnTo>
              <a:lnTo>
                <a:pt x="293925" y="29392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620E5C-74ED-6441-B27A-0C83F40434BE}">
      <dsp:nvSpPr>
        <dsp:cNvPr id="0" name=""/>
        <dsp:cNvSpPr/>
      </dsp:nvSpPr>
      <dsp:spPr>
        <a:xfrm>
          <a:off x="987663" y="3675241"/>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Teamwork</a:t>
          </a:r>
        </a:p>
        <a:p>
          <a:pPr marL="171450" lvl="1" indent="-171450" algn="l" defTabSz="844550">
            <a:lnSpc>
              <a:spcPct val="90000"/>
            </a:lnSpc>
            <a:spcBef>
              <a:spcPct val="0"/>
            </a:spcBef>
            <a:spcAft>
              <a:spcPct val="15000"/>
            </a:spcAft>
            <a:buChar char="•"/>
          </a:pPr>
          <a:r>
            <a:rPr lang="en-US" sz="1900" kern="1200" dirty="0">
              <a:solidFill>
                <a:srgbClr val="FF0000"/>
              </a:solidFill>
            </a:rPr>
            <a:t>Cooperative Learning</a:t>
          </a:r>
        </a:p>
        <a:p>
          <a:pPr marL="171450" lvl="1" indent="-171450" algn="l" defTabSz="844550">
            <a:lnSpc>
              <a:spcPct val="90000"/>
            </a:lnSpc>
            <a:spcBef>
              <a:spcPct val="0"/>
            </a:spcBef>
            <a:spcAft>
              <a:spcPct val="15000"/>
            </a:spcAft>
            <a:buChar char="•"/>
          </a:pPr>
          <a:r>
            <a:rPr lang="en-US" sz="1900" kern="1200" dirty="0"/>
            <a:t>Peer Instruction</a:t>
          </a:r>
        </a:p>
      </dsp:txBody>
      <dsp:txXfrm>
        <a:off x="1030707" y="3718285"/>
        <a:ext cx="2265317" cy="13835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E5AF7-8406-C74A-BA6D-4F630A642FCC}">
      <dsp:nvSpPr>
        <dsp:cNvPr id="0" name=""/>
        <dsp:cNvSpPr/>
      </dsp:nvSpPr>
      <dsp:spPr>
        <a:xfrm>
          <a:off x="399811" y="1170"/>
          <a:ext cx="2939256" cy="146962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ACTIVE LEARNING</a:t>
          </a:r>
        </a:p>
      </dsp:txBody>
      <dsp:txXfrm>
        <a:off x="442855" y="44214"/>
        <a:ext cx="2853168" cy="1383540"/>
      </dsp:txXfrm>
    </dsp:sp>
    <dsp:sp modelId="{5BCE8B97-6309-0E48-BD0E-5D32DB7CEC5F}">
      <dsp:nvSpPr>
        <dsp:cNvPr id="0" name=""/>
        <dsp:cNvSpPr/>
      </dsp:nvSpPr>
      <dsp:spPr>
        <a:xfrm>
          <a:off x="693737" y="1470798"/>
          <a:ext cx="293925" cy="1102221"/>
        </a:xfrm>
        <a:custGeom>
          <a:avLst/>
          <a:gdLst/>
          <a:ahLst/>
          <a:cxnLst/>
          <a:rect l="0" t="0" r="0" b="0"/>
          <a:pathLst>
            <a:path>
              <a:moveTo>
                <a:pt x="0" y="0"/>
              </a:moveTo>
              <a:lnTo>
                <a:pt x="0" y="1102221"/>
              </a:lnTo>
              <a:lnTo>
                <a:pt x="293925" y="11022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CC304-2850-8C46-A1F1-5D3426B232EF}">
      <dsp:nvSpPr>
        <dsp:cNvPr id="0" name=""/>
        <dsp:cNvSpPr/>
      </dsp:nvSpPr>
      <dsp:spPr>
        <a:xfrm>
          <a:off x="987663" y="1838205"/>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Critical Thinking</a:t>
          </a:r>
        </a:p>
        <a:p>
          <a:pPr marL="171450" lvl="1" indent="-171450" algn="l" defTabSz="844550">
            <a:lnSpc>
              <a:spcPct val="90000"/>
            </a:lnSpc>
            <a:spcBef>
              <a:spcPct val="0"/>
            </a:spcBef>
            <a:spcAft>
              <a:spcPct val="15000"/>
            </a:spcAft>
            <a:buChar char="•"/>
          </a:pPr>
          <a:r>
            <a:rPr lang="en-US" sz="1900" kern="1200" dirty="0"/>
            <a:t>Problem Based Learning</a:t>
          </a:r>
        </a:p>
        <a:p>
          <a:pPr marL="171450" lvl="1" indent="-171450" algn="l" defTabSz="844550">
            <a:lnSpc>
              <a:spcPct val="90000"/>
            </a:lnSpc>
            <a:spcBef>
              <a:spcPct val="0"/>
            </a:spcBef>
            <a:spcAft>
              <a:spcPct val="15000"/>
            </a:spcAft>
            <a:buChar char="•"/>
          </a:pPr>
          <a:r>
            <a:rPr lang="en-US" sz="1900" kern="1200" dirty="0"/>
            <a:t>Inquiry Based Labs</a:t>
          </a:r>
        </a:p>
      </dsp:txBody>
      <dsp:txXfrm>
        <a:off x="1030707" y="1881249"/>
        <a:ext cx="2265317" cy="1383540"/>
      </dsp:txXfrm>
    </dsp:sp>
    <dsp:sp modelId="{36966A70-831A-1449-B060-E507DB9F5C38}">
      <dsp:nvSpPr>
        <dsp:cNvPr id="0" name=""/>
        <dsp:cNvSpPr/>
      </dsp:nvSpPr>
      <dsp:spPr>
        <a:xfrm>
          <a:off x="693737" y="1470798"/>
          <a:ext cx="293925" cy="2939256"/>
        </a:xfrm>
        <a:custGeom>
          <a:avLst/>
          <a:gdLst/>
          <a:ahLst/>
          <a:cxnLst/>
          <a:rect l="0" t="0" r="0" b="0"/>
          <a:pathLst>
            <a:path>
              <a:moveTo>
                <a:pt x="0" y="0"/>
              </a:moveTo>
              <a:lnTo>
                <a:pt x="0" y="2939256"/>
              </a:lnTo>
              <a:lnTo>
                <a:pt x="293925" y="29392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620E5C-74ED-6441-B27A-0C83F40434BE}">
      <dsp:nvSpPr>
        <dsp:cNvPr id="0" name=""/>
        <dsp:cNvSpPr/>
      </dsp:nvSpPr>
      <dsp:spPr>
        <a:xfrm>
          <a:off x="987663" y="3675241"/>
          <a:ext cx="2351405" cy="1469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t>Teamwork</a:t>
          </a:r>
        </a:p>
        <a:p>
          <a:pPr marL="171450" lvl="1" indent="-171450" algn="l" defTabSz="844550">
            <a:lnSpc>
              <a:spcPct val="90000"/>
            </a:lnSpc>
            <a:spcBef>
              <a:spcPct val="0"/>
            </a:spcBef>
            <a:spcAft>
              <a:spcPct val="15000"/>
            </a:spcAft>
            <a:buChar char="•"/>
          </a:pPr>
          <a:r>
            <a:rPr lang="en-US" sz="1900" kern="1200" dirty="0"/>
            <a:t>Cooperative Learning</a:t>
          </a:r>
        </a:p>
        <a:p>
          <a:pPr marL="171450" lvl="1" indent="-171450" algn="l" defTabSz="844550">
            <a:lnSpc>
              <a:spcPct val="90000"/>
            </a:lnSpc>
            <a:spcBef>
              <a:spcPct val="0"/>
            </a:spcBef>
            <a:spcAft>
              <a:spcPct val="15000"/>
            </a:spcAft>
            <a:buChar char="•"/>
          </a:pPr>
          <a:r>
            <a:rPr lang="en-US" sz="1900" kern="1200" dirty="0">
              <a:solidFill>
                <a:srgbClr val="FF0000"/>
              </a:solidFill>
            </a:rPr>
            <a:t>Peer Instruction</a:t>
          </a:r>
        </a:p>
      </dsp:txBody>
      <dsp:txXfrm>
        <a:off x="1030707" y="3718285"/>
        <a:ext cx="2265317" cy="13835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21D5419-4D4F-0B42-8D45-C67071DB9338}" type="datetimeFigureOut">
              <a:rPr lang="en-US" smtClean="0"/>
              <a:t>9/15/18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1936ED0-92BD-114A-B5DB-9F1FA78B1351}" type="slidenum">
              <a:rPr lang="en-US" smtClean="0"/>
              <a:t>‹#›</a:t>
            </a:fld>
            <a:endParaRPr lang="en-US"/>
          </a:p>
        </p:txBody>
      </p:sp>
    </p:spTree>
    <p:extLst>
      <p:ext uri="{BB962C8B-B14F-4D97-AF65-F5344CB8AC3E}">
        <p14:creationId xmlns:p14="http://schemas.microsoft.com/office/powerpoint/2010/main" val="30467516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B17141-FCC7-0547-AC85-5A7B00E7EDE1}" type="datetimeFigureOut">
              <a:rPr lang="en-US" smtClean="0"/>
              <a:t>9/15/18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E99D16-F41C-F54F-AB43-B7347F2B4576}" type="slidenum">
              <a:rPr lang="en-US" smtClean="0"/>
              <a:t>‹#›</a:t>
            </a:fld>
            <a:endParaRPr lang="en-US"/>
          </a:p>
        </p:txBody>
      </p:sp>
    </p:spTree>
    <p:extLst>
      <p:ext uri="{BB962C8B-B14F-4D97-AF65-F5344CB8AC3E}">
        <p14:creationId xmlns:p14="http://schemas.microsoft.com/office/powerpoint/2010/main" val="15514106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tionary.org/wiki/ontology"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en.wikipedia.org/wiki/Hierarchy" TargetMode="External"/><Relationship Id="rId4" Type="http://schemas.openxmlformats.org/officeDocument/2006/relationships/hyperlink" Target="https://en.wikipedia.org/wiki/Entities"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tionary.org/wiki/ontology"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en.wikipedia.org/wiki/Hierarchy" TargetMode="External"/><Relationship Id="rId4" Type="http://schemas.openxmlformats.org/officeDocument/2006/relationships/hyperlink" Target="https://en.wikipedia.org/wiki/Entitie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a:t>
            </a:r>
            <a:r>
              <a:rPr lang="en-US" i="1" dirty="0"/>
              <a:t>M. </a:t>
            </a:r>
            <a:r>
              <a:rPr lang="en-US" i="1" dirty="0" err="1"/>
              <a:t>xanthus</a:t>
            </a:r>
            <a:r>
              <a:rPr lang="en-US" i="1" dirty="0"/>
              <a:t> </a:t>
            </a:r>
            <a:r>
              <a:rPr lang="en-US" dirty="0"/>
              <a:t>vs 10 million </a:t>
            </a:r>
            <a:r>
              <a:rPr lang="en-US" i="1" dirty="0"/>
              <a:t>E. coli</a:t>
            </a:r>
          </a:p>
        </p:txBody>
      </p:sp>
      <p:sp>
        <p:nvSpPr>
          <p:cNvPr id="4" name="Slide Number Placeholder 3"/>
          <p:cNvSpPr>
            <a:spLocks noGrp="1"/>
          </p:cNvSpPr>
          <p:nvPr>
            <p:ph type="sldNum" sz="quarter" idx="5"/>
          </p:nvPr>
        </p:nvSpPr>
        <p:spPr/>
        <p:txBody>
          <a:bodyPr/>
          <a:lstStyle/>
          <a:p>
            <a:fld id="{5DE99D16-F41C-F54F-AB43-B7347F2B4576}" type="slidenum">
              <a:rPr lang="en-US" smtClean="0"/>
              <a:t>1</a:t>
            </a:fld>
            <a:endParaRPr lang="en-US"/>
          </a:p>
        </p:txBody>
      </p:sp>
    </p:spTree>
    <p:extLst>
      <p:ext uri="{BB962C8B-B14F-4D97-AF65-F5344CB8AC3E}">
        <p14:creationId xmlns:p14="http://schemas.microsoft.com/office/powerpoint/2010/main" val="3210195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2</a:t>
            </a:fld>
            <a:endParaRPr lang="en-US"/>
          </a:p>
        </p:txBody>
      </p:sp>
    </p:spTree>
    <p:extLst>
      <p:ext uri="{BB962C8B-B14F-4D97-AF65-F5344CB8AC3E}">
        <p14:creationId xmlns:p14="http://schemas.microsoft.com/office/powerpoint/2010/main" val="78014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TEFD =</a:t>
            </a:r>
            <a:r>
              <a:rPr lang="en-US" baseline="0" dirty="0"/>
              <a:t> Teaching Excellence and Faculty Development</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3</a:t>
            </a:fld>
            <a:endParaRPr lang="en-US"/>
          </a:p>
        </p:txBody>
      </p:sp>
    </p:spTree>
    <p:extLst>
      <p:ext uri="{BB962C8B-B14F-4D97-AF65-F5344CB8AC3E}">
        <p14:creationId xmlns:p14="http://schemas.microsoft.com/office/powerpoint/2010/main" val="780887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0" i="0" u="none" strike="noStrike" kern="1200" baseline="0" dirty="0">
                <a:solidFill>
                  <a:schemeClr val="tx1"/>
                </a:solidFill>
                <a:latin typeface="+mn-lt"/>
                <a:ea typeface="+mn-ea"/>
                <a:cs typeface="+mn-cs"/>
              </a:rPr>
              <a:t>(*1) The instructor was </a:t>
            </a:r>
            <a:r>
              <a:rPr lang="en-US" sz="1200" b="1" i="0" u="none" strike="noStrike" kern="1200" baseline="0" dirty="0">
                <a:solidFill>
                  <a:schemeClr val="tx1"/>
                </a:solidFill>
                <a:latin typeface="+mn-lt"/>
                <a:ea typeface="+mn-ea"/>
                <a:cs typeface="+mn-cs"/>
              </a:rPr>
              <a:t>well prepared </a:t>
            </a:r>
            <a:r>
              <a:rPr lang="en-US" sz="1200" b="0" i="0" u="none" strike="noStrike" kern="1200" baseline="0" dirty="0">
                <a:solidFill>
                  <a:schemeClr val="tx1"/>
                </a:solidFill>
                <a:latin typeface="+mn-lt"/>
                <a:ea typeface="+mn-ea"/>
                <a:cs typeface="+mn-cs"/>
              </a:rPr>
              <a:t>for class</a:t>
            </a:r>
          </a:p>
          <a:p>
            <a:pPr marL="0" indent="0">
              <a:buNone/>
            </a:pPr>
            <a:r>
              <a:rPr lang="en-US" sz="1200" b="0" i="0" u="none" strike="noStrike" kern="1200" baseline="0" dirty="0">
                <a:solidFill>
                  <a:schemeClr val="tx1"/>
                </a:solidFill>
                <a:latin typeface="+mn-lt"/>
                <a:ea typeface="+mn-ea"/>
                <a:cs typeface="+mn-cs"/>
              </a:rPr>
              <a:t>(2) The instructor explained course material clearly.</a:t>
            </a:r>
          </a:p>
          <a:p>
            <a:pPr marL="0" indent="0">
              <a:buNone/>
            </a:pPr>
            <a:r>
              <a:rPr lang="en-US" sz="1200" b="0" i="0" u="none" strike="noStrike" kern="1200" baseline="0" dirty="0">
                <a:solidFill>
                  <a:schemeClr val="tx1"/>
                </a:solidFill>
                <a:latin typeface="+mn-lt"/>
                <a:ea typeface="+mn-ea"/>
                <a:cs typeface="+mn-cs"/>
              </a:rPr>
              <a:t>(3) The instructor cleared up points of confusion.</a:t>
            </a:r>
          </a:p>
          <a:p>
            <a:pPr marL="0" indent="0">
              <a:buNone/>
            </a:pPr>
            <a:r>
              <a:rPr lang="en-US" sz="1200" b="0" i="0" u="none" strike="noStrike" kern="1200" baseline="0" dirty="0">
                <a:solidFill>
                  <a:schemeClr val="tx1"/>
                </a:solidFill>
                <a:latin typeface="+mn-lt"/>
                <a:ea typeface="+mn-ea"/>
                <a:cs typeface="+mn-cs"/>
              </a:rPr>
              <a:t>(*4) The instructor </a:t>
            </a:r>
            <a:r>
              <a:rPr lang="en-US" sz="1200" b="1" i="0" u="none" strike="noStrike" kern="1200" baseline="0" dirty="0">
                <a:solidFill>
                  <a:schemeClr val="tx1"/>
                </a:solidFill>
                <a:latin typeface="+mn-lt"/>
                <a:ea typeface="+mn-ea"/>
                <a:cs typeface="+mn-cs"/>
              </a:rPr>
              <a:t>used class time well</a:t>
            </a:r>
            <a:r>
              <a:rPr lang="en-US" sz="1200" b="0" i="0" u="none" strike="noStrike" kern="1200" baseline="0" dirty="0">
                <a:solidFill>
                  <a:schemeClr val="tx1"/>
                </a:solidFill>
                <a:latin typeface="+mn-lt"/>
                <a:ea typeface="+mn-ea"/>
                <a:cs typeface="+mn-cs"/>
              </a:rPr>
              <a:t>.</a:t>
            </a:r>
          </a:p>
          <a:p>
            <a:pPr marL="0" indent="0">
              <a:buNone/>
            </a:pPr>
            <a:r>
              <a:rPr lang="en-US" sz="1200" b="0" i="0" u="none" strike="noStrike" kern="1200" baseline="0" dirty="0">
                <a:solidFill>
                  <a:schemeClr val="tx1"/>
                </a:solidFill>
                <a:latin typeface="+mn-lt"/>
                <a:ea typeface="+mn-ea"/>
                <a:cs typeface="+mn-cs"/>
              </a:rPr>
              <a:t>(5) The instructor inspired interest in the subject matter of this course.</a:t>
            </a:r>
          </a:p>
          <a:p>
            <a:pPr marL="0" indent="0">
              <a:buNone/>
            </a:pPr>
            <a:r>
              <a:rPr lang="en-US" sz="1200" b="0" i="0" u="none" strike="noStrike" kern="1200" baseline="0" dirty="0">
                <a:solidFill>
                  <a:schemeClr val="tx1"/>
                </a:solidFill>
                <a:latin typeface="+mn-lt"/>
                <a:ea typeface="+mn-ea"/>
                <a:cs typeface="+mn-cs"/>
              </a:rPr>
              <a:t>(6) The instructor showed a personal interest in helping students learn.</a:t>
            </a:r>
          </a:p>
          <a:p>
            <a:pPr marL="0" indent="0">
              <a:buNone/>
            </a:pPr>
            <a:r>
              <a:rPr lang="en-US" sz="1200" b="0" i="0" u="none" strike="noStrike" kern="1200" baseline="0" dirty="0">
                <a:solidFill>
                  <a:schemeClr val="tx1"/>
                </a:solidFill>
                <a:latin typeface="+mn-lt"/>
                <a:ea typeface="+mn-ea"/>
                <a:cs typeface="+mn-cs"/>
              </a:rPr>
              <a:t>(*7) I received </a:t>
            </a:r>
            <a:r>
              <a:rPr lang="en-US" sz="1200" b="1" i="0" u="none" strike="noStrike" kern="1200" baseline="0" dirty="0">
                <a:solidFill>
                  <a:schemeClr val="tx1"/>
                </a:solidFill>
                <a:latin typeface="+mn-lt"/>
                <a:ea typeface="+mn-ea"/>
                <a:cs typeface="+mn-cs"/>
              </a:rPr>
              <a:t>useful feedback </a:t>
            </a:r>
            <a:r>
              <a:rPr lang="en-US" sz="1200" b="0" i="0" u="none" strike="noStrike" kern="1200" baseline="0" dirty="0">
                <a:solidFill>
                  <a:schemeClr val="tx1"/>
                </a:solidFill>
                <a:latin typeface="+mn-lt"/>
                <a:ea typeface="+mn-ea"/>
                <a:cs typeface="+mn-cs"/>
              </a:rPr>
              <a:t>on my performance on tests, papers, etc.</a:t>
            </a:r>
          </a:p>
          <a:p>
            <a:pPr marL="0" indent="0">
              <a:buNone/>
            </a:pPr>
            <a:r>
              <a:rPr lang="en-US" sz="1200" b="0" i="0" u="none" strike="noStrike" kern="1200" baseline="0" dirty="0">
                <a:solidFill>
                  <a:schemeClr val="tx1"/>
                </a:solidFill>
                <a:latin typeface="+mn-lt"/>
                <a:ea typeface="+mn-ea"/>
                <a:cs typeface="+mn-cs"/>
              </a:rPr>
              <a:t>(8) The methods of evaluating my work were fair.</a:t>
            </a:r>
          </a:p>
          <a:p>
            <a:pPr marL="0" indent="0">
              <a:buNone/>
            </a:pPr>
            <a:r>
              <a:rPr lang="en-US" sz="1200" b="0" i="0" u="none" strike="noStrike" kern="1200" baseline="0" dirty="0">
                <a:solidFill>
                  <a:schemeClr val="tx1"/>
                </a:solidFill>
                <a:latin typeface="+mn-lt"/>
                <a:ea typeface="+mn-ea"/>
                <a:cs typeface="+mn-cs"/>
              </a:rPr>
              <a:t>(*9) The instructor </a:t>
            </a:r>
            <a:r>
              <a:rPr lang="en-US" sz="1200" b="1" i="0" u="none" strike="noStrike" kern="1200" baseline="0" dirty="0">
                <a:solidFill>
                  <a:schemeClr val="tx1"/>
                </a:solidFill>
                <a:latin typeface="+mn-lt"/>
                <a:ea typeface="+mn-ea"/>
                <a:cs typeface="+mn-cs"/>
              </a:rPr>
              <a:t>stimulated student participation</a:t>
            </a:r>
            <a:r>
              <a:rPr lang="en-US" sz="1200" b="0" i="0" u="none" strike="noStrike" kern="1200" baseline="0" dirty="0">
                <a:solidFill>
                  <a:schemeClr val="tx1"/>
                </a:solidFill>
                <a:latin typeface="+mn-lt"/>
                <a:ea typeface="+mn-ea"/>
                <a:cs typeface="+mn-cs"/>
              </a:rPr>
              <a:t>.</a:t>
            </a:r>
          </a:p>
          <a:p>
            <a:pPr marL="0" indent="0">
              <a:buNone/>
            </a:pPr>
            <a:r>
              <a:rPr lang="en-US" sz="1200" b="0" i="0" u="none" strike="noStrike" kern="1200" baseline="0" dirty="0">
                <a:solidFill>
                  <a:schemeClr val="tx1"/>
                </a:solidFill>
                <a:latin typeface="+mn-lt"/>
                <a:ea typeface="+mn-ea"/>
                <a:cs typeface="+mn-cs"/>
              </a:rPr>
              <a:t>(10) Overall, how much do you feel you learned in this course?</a:t>
            </a:r>
          </a:p>
          <a:p>
            <a:pPr marL="0" indent="0">
              <a:buNone/>
            </a:pPr>
            <a:r>
              <a:rPr lang="en-US" sz="1200" b="0" i="0" u="none" strike="noStrike" kern="1200" baseline="0" dirty="0">
                <a:solidFill>
                  <a:schemeClr val="tx1"/>
                </a:solidFill>
                <a:latin typeface="+mn-lt"/>
                <a:ea typeface="+mn-ea"/>
                <a:cs typeface="+mn-cs"/>
              </a:rPr>
              <a:t>(*11) </a:t>
            </a:r>
            <a:r>
              <a:rPr lang="en-US" sz="1200" b="1" i="0" u="none" strike="noStrike" kern="1200" baseline="0" dirty="0">
                <a:solidFill>
                  <a:schemeClr val="tx1"/>
                </a:solidFill>
                <a:latin typeface="+mn-lt"/>
                <a:ea typeface="+mn-ea"/>
                <a:cs typeface="+mn-cs"/>
              </a:rPr>
              <a:t>Overall rating of this instructor's teaching</a:t>
            </a:r>
            <a:r>
              <a:rPr lang="en-US" sz="1200" b="0" i="0" u="none" strike="noStrike" kern="1200" baseline="0" dirty="0">
                <a:solidFill>
                  <a:schemeClr val="tx1"/>
                </a:solidFill>
                <a:latin typeface="+mn-lt"/>
                <a:ea typeface="+mn-ea"/>
                <a:cs typeface="+mn-cs"/>
              </a:rPr>
              <a:t>.</a:t>
            </a:r>
          </a:p>
          <a:p>
            <a:pPr marL="0" indent="0">
              <a:buNone/>
            </a:pPr>
            <a:r>
              <a:rPr lang="en-US" sz="1200" b="0" i="0" u="none" strike="noStrike" kern="1200" baseline="0" dirty="0">
                <a:solidFill>
                  <a:schemeClr val="tx1"/>
                </a:solidFill>
                <a:latin typeface="+mn-lt"/>
                <a:ea typeface="+mn-ea"/>
                <a:cs typeface="+mn-cs"/>
              </a:rPr>
              <a:t>(12) Overall rating of this course.</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4</a:t>
            </a:fld>
            <a:endParaRPr lang="en-US"/>
          </a:p>
        </p:txBody>
      </p:sp>
    </p:spTree>
    <p:extLst>
      <p:ext uri="{BB962C8B-B14F-4D97-AF65-F5344CB8AC3E}">
        <p14:creationId xmlns:p14="http://schemas.microsoft.com/office/powerpoint/2010/main" val="2983663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Mental models </a:t>
            </a:r>
            <a:r>
              <a:rPr lang="en-US" dirty="0"/>
              <a:t>that students carry into a new course can influence their perception of new information</a:t>
            </a:r>
          </a:p>
          <a:p>
            <a:r>
              <a:rPr lang="en-US" dirty="0"/>
              <a:t>Activating prior knowledge helps to address and change misconceptions</a:t>
            </a:r>
          </a:p>
          <a:p>
            <a:endParaRPr lang="en-US" dirty="0"/>
          </a:p>
        </p:txBody>
      </p:sp>
      <p:sp>
        <p:nvSpPr>
          <p:cNvPr id="4" name="Slide Number Placeholder 3"/>
          <p:cNvSpPr>
            <a:spLocks noGrp="1"/>
          </p:cNvSpPr>
          <p:nvPr>
            <p:ph type="sldNum" sz="quarter" idx="5"/>
          </p:nvPr>
        </p:nvSpPr>
        <p:spPr/>
        <p:txBody>
          <a:bodyPr/>
          <a:lstStyle/>
          <a:p>
            <a:fld id="{5DE99D16-F41C-F54F-AB43-B7347F2B4576}" type="slidenum">
              <a:rPr lang="en-US" smtClean="0"/>
              <a:t>5</a:t>
            </a:fld>
            <a:endParaRPr lang="en-US"/>
          </a:p>
        </p:txBody>
      </p:sp>
    </p:spTree>
    <p:extLst>
      <p:ext uri="{BB962C8B-B14F-4D97-AF65-F5344CB8AC3E}">
        <p14:creationId xmlns:p14="http://schemas.microsoft.com/office/powerpoint/2010/main" val="3721417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Prior knowledge</a:t>
            </a:r>
            <a:r>
              <a:rPr lang="en-US" baseline="0" dirty="0"/>
              <a:t> can be thought of as the ornaments of a tree whose structure is the mental model, how it all fits together</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Address erroneous mental models in order to provide students with an accurate mental representation of the concepts they will cover in the course</a:t>
            </a:r>
          </a:p>
          <a:p>
            <a:r>
              <a:rPr lang="en-US" dirty="0"/>
              <a:t> - Minute papers: ask students to write what they know about a future topic</a:t>
            </a:r>
          </a:p>
          <a:p>
            <a:r>
              <a:rPr lang="en-US" dirty="0"/>
              <a:t> - Alternating abstract and applied problems</a:t>
            </a:r>
          </a:p>
          <a:p>
            <a:r>
              <a:rPr lang="en-US" dirty="0"/>
              <a:t> - Peer instruction aka pair-and-share</a:t>
            </a:r>
          </a:p>
          <a:p>
            <a:r>
              <a:rPr lang="en-US" dirty="0"/>
              <a:t> - Pre-assessment quizzes (optional or for credit)</a:t>
            </a:r>
          </a:p>
        </p:txBody>
      </p:sp>
      <p:sp>
        <p:nvSpPr>
          <p:cNvPr id="4" name="Slide Number Placeholder 3"/>
          <p:cNvSpPr>
            <a:spLocks noGrp="1"/>
          </p:cNvSpPr>
          <p:nvPr>
            <p:ph type="sldNum" sz="quarter" idx="10"/>
          </p:nvPr>
        </p:nvSpPr>
        <p:spPr/>
        <p:txBody>
          <a:bodyPr/>
          <a:lstStyle/>
          <a:p>
            <a:fld id="{5DE99D16-F41C-F54F-AB43-B7347F2B4576}" type="slidenum">
              <a:rPr lang="en-US" smtClean="0"/>
              <a:t>6</a:t>
            </a:fld>
            <a:endParaRPr lang="en-US"/>
          </a:p>
        </p:txBody>
      </p:sp>
    </p:spTree>
    <p:extLst>
      <p:ext uri="{BB962C8B-B14F-4D97-AF65-F5344CB8AC3E}">
        <p14:creationId xmlns:p14="http://schemas.microsoft.com/office/powerpoint/2010/main" val="1421638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472EF2-E99C-4D64-BAB2-A1BD17F115FC}" type="slidenum">
              <a:rPr lang="en-US" smtClean="0"/>
              <a:t>7</a:t>
            </a:fld>
            <a:endParaRPr lang="en-US"/>
          </a:p>
        </p:txBody>
      </p:sp>
    </p:spTree>
    <p:extLst>
      <p:ext uri="{BB962C8B-B14F-4D97-AF65-F5344CB8AC3E}">
        <p14:creationId xmlns:p14="http://schemas.microsoft.com/office/powerpoint/2010/main" val="3811258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facts” that are wrong</a:t>
            </a:r>
          </a:p>
          <a:p>
            <a:r>
              <a:rPr lang="en-US" dirty="0"/>
              <a:t>Knowing</a:t>
            </a:r>
            <a:r>
              <a:rPr lang="en-US" baseline="0" dirty="0"/>
              <a:t> whether they are true or false does not affect your life or vision of yourself</a:t>
            </a:r>
            <a:endParaRPr lang="en-US" dirty="0"/>
          </a:p>
        </p:txBody>
      </p:sp>
      <p:sp>
        <p:nvSpPr>
          <p:cNvPr id="4" name="Slide Number Placeholder 3"/>
          <p:cNvSpPr>
            <a:spLocks noGrp="1"/>
          </p:cNvSpPr>
          <p:nvPr>
            <p:ph type="sldNum" sz="quarter" idx="10"/>
          </p:nvPr>
        </p:nvSpPr>
        <p:spPr/>
        <p:txBody>
          <a:bodyPr/>
          <a:lstStyle/>
          <a:p>
            <a:fld id="{9D472EF2-E99C-4D64-BAB2-A1BD17F115FC}" type="slidenum">
              <a:rPr lang="en-US" smtClean="0"/>
              <a:t>8</a:t>
            </a:fld>
            <a:endParaRPr lang="en-US"/>
          </a:p>
        </p:txBody>
      </p:sp>
    </p:spTree>
    <p:extLst>
      <p:ext uri="{BB962C8B-B14F-4D97-AF65-F5344CB8AC3E}">
        <p14:creationId xmlns:p14="http://schemas.microsoft.com/office/powerpoint/2010/main" val="488167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Maybe students have the right metaphor, but the wrong application</a:t>
            </a:r>
          </a:p>
        </p:txBody>
      </p:sp>
      <p:sp>
        <p:nvSpPr>
          <p:cNvPr id="4" name="Slide Number Placeholder 3"/>
          <p:cNvSpPr>
            <a:spLocks noGrp="1"/>
          </p:cNvSpPr>
          <p:nvPr>
            <p:ph type="sldNum" sz="quarter" idx="10"/>
          </p:nvPr>
        </p:nvSpPr>
        <p:spPr/>
        <p:txBody>
          <a:bodyPr/>
          <a:lstStyle/>
          <a:p>
            <a:fld id="{9D472EF2-E99C-4D64-BAB2-A1BD17F115FC}" type="slidenum">
              <a:rPr lang="en-US" smtClean="0"/>
              <a:t>9</a:t>
            </a:fld>
            <a:endParaRPr lang="en-US"/>
          </a:p>
        </p:txBody>
      </p:sp>
    </p:spTree>
    <p:extLst>
      <p:ext uri="{BB962C8B-B14F-4D97-AF65-F5344CB8AC3E}">
        <p14:creationId xmlns:p14="http://schemas.microsoft.com/office/powerpoint/2010/main" val="3993654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dirty="0"/>
              <a:t>O</a:t>
            </a:r>
            <a:r>
              <a:rPr lang="en-US" dirty="0">
                <a:hlinkClick r:id="rId3" tooltip="wiktionary:ontology"/>
              </a:rPr>
              <a:t>ntology</a:t>
            </a:r>
            <a:r>
              <a:rPr lang="en-US" dirty="0"/>
              <a:t> is the examination of what is meant by 'being’, and </a:t>
            </a:r>
          </a:p>
          <a:p>
            <a:pPr eaLnBrk="1" hangingPunct="1">
              <a:spcBef>
                <a:spcPct val="0"/>
              </a:spcBef>
            </a:pPr>
            <a:r>
              <a:rPr lang="en-US" dirty="0"/>
              <a:t>deals with questions concerning what </a:t>
            </a:r>
            <a:r>
              <a:rPr lang="en-US" dirty="0">
                <a:hlinkClick r:id="rId4" tooltip="Entities"/>
              </a:rPr>
              <a:t>entities</a:t>
            </a:r>
            <a:r>
              <a:rPr lang="en-US" dirty="0"/>
              <a:t> exist or may be said to exist and how such entities may be grouped, related within a </a:t>
            </a:r>
            <a:r>
              <a:rPr lang="en-US" dirty="0">
                <a:hlinkClick r:id="rId5" tooltip="Hierarchy"/>
              </a:rPr>
              <a:t>hierarchy</a:t>
            </a:r>
            <a:r>
              <a:rPr lang="en-US" dirty="0"/>
              <a:t>, and subdivided according to similarities and differences. </a:t>
            </a:r>
          </a:p>
          <a:p>
            <a:pPr eaLnBrk="1" hangingPunct="1">
              <a:spcBef>
                <a:spcPct val="0"/>
              </a:spcBef>
            </a:pPr>
            <a:r>
              <a:rPr lang="en-US" dirty="0"/>
              <a:t>Having the wrong</a:t>
            </a:r>
            <a:r>
              <a:rPr lang="en-US" baseline="0" dirty="0"/>
              <a:t> metaphor for the concept or lack of metaphor</a:t>
            </a:r>
            <a:endParaRPr lang="en-US" dirty="0"/>
          </a:p>
          <a:p>
            <a:pPr eaLnBrk="1" hangingPunct="1">
              <a:spcBef>
                <a:spcPct val="0"/>
              </a:spcBef>
            </a:pPr>
            <a:r>
              <a:rPr lang="en-US" dirty="0"/>
              <a:t>The Prokaryotes</a:t>
            </a:r>
          </a:p>
          <a:p>
            <a:pPr eaLnBrk="1" hangingPunct="1">
              <a:spcBef>
                <a:spcPct val="0"/>
              </a:spcBef>
            </a:pPr>
            <a:endParaRPr lang="en-US" dirty="0"/>
          </a:p>
        </p:txBody>
      </p:sp>
    </p:spTree>
    <p:extLst>
      <p:ext uri="{BB962C8B-B14F-4D97-AF65-F5344CB8AC3E}">
        <p14:creationId xmlns:p14="http://schemas.microsoft.com/office/powerpoint/2010/main" val="673256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dirty="0"/>
              <a:t>O</a:t>
            </a:r>
            <a:r>
              <a:rPr lang="en-US" dirty="0">
                <a:hlinkClick r:id="rId3" tooltip="wiktionary:ontology"/>
              </a:rPr>
              <a:t>ntology</a:t>
            </a:r>
            <a:r>
              <a:rPr lang="en-US" dirty="0"/>
              <a:t> is the examination of what is meant by 'being’, and </a:t>
            </a:r>
          </a:p>
          <a:p>
            <a:pPr eaLnBrk="1" hangingPunct="1">
              <a:spcBef>
                <a:spcPct val="0"/>
              </a:spcBef>
            </a:pPr>
            <a:r>
              <a:rPr lang="en-US" dirty="0"/>
              <a:t>deals with questions concerning what </a:t>
            </a:r>
            <a:r>
              <a:rPr lang="en-US" dirty="0">
                <a:hlinkClick r:id="rId4" tooltip="Entities"/>
              </a:rPr>
              <a:t>entities</a:t>
            </a:r>
            <a:r>
              <a:rPr lang="en-US" dirty="0"/>
              <a:t> exist or may be said to exist and how such entities may be grouped, related within a </a:t>
            </a:r>
            <a:r>
              <a:rPr lang="en-US" dirty="0">
                <a:hlinkClick r:id="rId5" tooltip="Hierarchy"/>
              </a:rPr>
              <a:t>hierarchy</a:t>
            </a:r>
            <a:r>
              <a:rPr lang="en-US" dirty="0"/>
              <a:t>, and subdivided according to similarities and differences. </a:t>
            </a:r>
          </a:p>
          <a:p>
            <a:pPr eaLnBrk="1" hangingPunct="1">
              <a:spcBef>
                <a:spcPct val="0"/>
              </a:spcBef>
            </a:pPr>
            <a:r>
              <a:rPr lang="en-US" dirty="0"/>
              <a:t>The Prokaryotes</a:t>
            </a:r>
          </a:p>
          <a:p>
            <a:pPr eaLnBrk="1" hangingPunct="1">
              <a:spcBef>
                <a:spcPct val="0"/>
              </a:spcBef>
            </a:pPr>
            <a:endParaRPr lang="en-US" dirty="0"/>
          </a:p>
        </p:txBody>
      </p:sp>
    </p:spTree>
    <p:extLst>
      <p:ext uri="{BB962C8B-B14F-4D97-AF65-F5344CB8AC3E}">
        <p14:creationId xmlns:p14="http://schemas.microsoft.com/office/powerpoint/2010/main" val="673256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472EF2-E99C-4D64-BAB2-A1BD17F115FC}" type="slidenum">
              <a:rPr lang="en-US" smtClean="0"/>
              <a:t>12</a:t>
            </a:fld>
            <a:endParaRPr lang="en-US"/>
          </a:p>
        </p:txBody>
      </p:sp>
    </p:spTree>
    <p:extLst>
      <p:ext uri="{BB962C8B-B14F-4D97-AF65-F5344CB8AC3E}">
        <p14:creationId xmlns:p14="http://schemas.microsoft.com/office/powerpoint/2010/main" val="1441785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Sometimes students and instructors view learning as a process of presenting information (that’s the instructor’s job) and memorizing that information (that’s the students’ job). </a:t>
            </a:r>
          </a:p>
          <a:p>
            <a:r>
              <a:rPr lang="en-US" sz="1200" b="0" i="0" u="none" strike="noStrike" kern="1200" dirty="0">
                <a:solidFill>
                  <a:schemeClr val="tx1"/>
                </a:solidFill>
                <a:effectLst/>
                <a:latin typeface="+mn-lt"/>
                <a:ea typeface="+mn-ea"/>
                <a:cs typeface="+mn-cs"/>
              </a:rPr>
              <a:t>There’s strong evidence that deep learning requires much more than memorization, and yet memorization is still a focus of much of undergraduate STEM education. </a:t>
            </a:r>
          </a:p>
        </p:txBody>
      </p:sp>
      <p:sp>
        <p:nvSpPr>
          <p:cNvPr id="4" name="Slide Number Placeholder 3"/>
          <p:cNvSpPr>
            <a:spLocks noGrp="1"/>
          </p:cNvSpPr>
          <p:nvPr>
            <p:ph type="sldNum" sz="quarter" idx="10"/>
          </p:nvPr>
        </p:nvSpPr>
        <p:spPr/>
        <p:txBody>
          <a:bodyPr/>
          <a:lstStyle/>
          <a:p>
            <a:fld id="{5DE99D16-F41C-F54F-AB43-B7347F2B4576}" type="slidenum">
              <a:rPr lang="en-US" smtClean="0"/>
              <a:t>13</a:t>
            </a:fld>
            <a:endParaRPr lang="en-US"/>
          </a:p>
        </p:txBody>
      </p:sp>
    </p:spTree>
    <p:extLst>
      <p:ext uri="{BB962C8B-B14F-4D97-AF65-F5344CB8AC3E}">
        <p14:creationId xmlns:p14="http://schemas.microsoft.com/office/powerpoint/2010/main" val="1421638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Concept maps to identify the level and organization of student understanding as well as the importance of synthesizing information rather than simple memorization</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14</a:t>
            </a:fld>
            <a:endParaRPr lang="en-US"/>
          </a:p>
        </p:txBody>
      </p:sp>
    </p:spTree>
    <p:extLst>
      <p:ext uri="{BB962C8B-B14F-4D97-AF65-F5344CB8AC3E}">
        <p14:creationId xmlns:p14="http://schemas.microsoft.com/office/powerpoint/2010/main" val="2838431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a:t>
            </a:r>
            <a:r>
              <a:rPr lang="en-US" dirty="0" err="1"/>
              <a:t>Myxococcus</a:t>
            </a:r>
            <a:r>
              <a:rPr lang="en-US" dirty="0"/>
              <a:t> </a:t>
            </a:r>
            <a:r>
              <a:rPr lang="en-US" dirty="0" err="1"/>
              <a:t>xanthus</a:t>
            </a:r>
            <a:r>
              <a:rPr lang="en-US" baseline="0" dirty="0"/>
              <a:t> and 10 Million E. coli cells. Timescale, a little less than 2 days (about 20 of 80 seconds of the original video, which was 7 days https://</a:t>
            </a:r>
            <a:r>
              <a:rPr lang="en-US" baseline="0" dirty="0" err="1"/>
              <a:t>www.youtube.com</a:t>
            </a:r>
            <a:r>
              <a:rPr lang="en-US" baseline="0" dirty="0"/>
              <a:t>/</a:t>
            </a:r>
            <a:r>
              <a:rPr lang="en-US" baseline="0" dirty="0" err="1"/>
              <a:t>watch?v</a:t>
            </a:r>
            <a:r>
              <a:rPr lang="en-US" baseline="0" dirty="0"/>
              <a:t>=tstc6doiNCU)</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15</a:t>
            </a:fld>
            <a:endParaRPr lang="en-US"/>
          </a:p>
        </p:txBody>
      </p:sp>
    </p:spTree>
    <p:extLst>
      <p:ext uri="{BB962C8B-B14F-4D97-AF65-F5344CB8AC3E}">
        <p14:creationId xmlns:p14="http://schemas.microsoft.com/office/powerpoint/2010/main" val="621774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Grades</a:t>
            </a:r>
            <a:r>
              <a:rPr lang="en-US" baseline="0" dirty="0"/>
              <a:t> are not unimportant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Taking some of the pressure off can foster better learning and deep</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16</a:t>
            </a:fld>
            <a:endParaRPr lang="en-US"/>
          </a:p>
        </p:txBody>
      </p:sp>
    </p:spTree>
    <p:extLst>
      <p:ext uri="{BB962C8B-B14F-4D97-AF65-F5344CB8AC3E}">
        <p14:creationId xmlns:p14="http://schemas.microsoft.com/office/powerpoint/2010/main" val="1722674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70A1E71-8AA3-4F3F-BB48-B2D17A722C83}" type="slidenum">
              <a:rPr lang="en-US" smtClean="0"/>
              <a:t>17</a:t>
            </a:fld>
            <a:endParaRPr lang="en-US"/>
          </a:p>
        </p:txBody>
      </p:sp>
    </p:spTree>
    <p:extLst>
      <p:ext uri="{BB962C8B-B14F-4D97-AF65-F5344CB8AC3E}">
        <p14:creationId xmlns:p14="http://schemas.microsoft.com/office/powerpoint/2010/main" val="432823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all intrinsic</a:t>
            </a:r>
            <a:r>
              <a:rPr lang="en-US" baseline="0" dirty="0"/>
              <a:t> motivations</a:t>
            </a:r>
          </a:p>
          <a:p>
            <a:pPr marL="171450" indent="-171450">
              <a:buFont typeface="Arial" panose="020B0604020202020204" pitchFamily="34" charset="0"/>
              <a:buChar char="•"/>
            </a:pPr>
            <a:r>
              <a:rPr lang="en-US" baseline="0" dirty="0"/>
              <a:t>Extrinsic motivations come from incentives created by instructors, advisors, people of power</a:t>
            </a:r>
            <a:endParaRPr lang="en-US" dirty="0"/>
          </a:p>
        </p:txBody>
      </p:sp>
      <p:sp>
        <p:nvSpPr>
          <p:cNvPr id="4" name="Slide Number Placeholder 3"/>
          <p:cNvSpPr>
            <a:spLocks noGrp="1"/>
          </p:cNvSpPr>
          <p:nvPr>
            <p:ph type="sldNum" sz="quarter" idx="10"/>
          </p:nvPr>
        </p:nvSpPr>
        <p:spPr/>
        <p:txBody>
          <a:bodyPr/>
          <a:lstStyle/>
          <a:p>
            <a:fld id="{270A1E71-8AA3-4F3F-BB48-B2D17A722C83}" type="slidenum">
              <a:rPr lang="en-US" smtClean="0"/>
              <a:t>18</a:t>
            </a:fld>
            <a:endParaRPr lang="en-US"/>
          </a:p>
        </p:txBody>
      </p:sp>
    </p:spTree>
    <p:extLst>
      <p:ext uri="{BB962C8B-B14F-4D97-AF65-F5344CB8AC3E}">
        <p14:creationId xmlns:p14="http://schemas.microsoft.com/office/powerpoint/2010/main" val="3765921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What the best college teachers do – change the way students think, not WHAT they think but HOW</a:t>
            </a:r>
          </a:p>
        </p:txBody>
      </p:sp>
      <p:sp>
        <p:nvSpPr>
          <p:cNvPr id="4" name="Slide Number Placeholder 3"/>
          <p:cNvSpPr>
            <a:spLocks noGrp="1"/>
          </p:cNvSpPr>
          <p:nvPr>
            <p:ph type="sldNum" sz="quarter" idx="10"/>
          </p:nvPr>
        </p:nvSpPr>
        <p:spPr/>
        <p:txBody>
          <a:bodyPr/>
          <a:lstStyle/>
          <a:p>
            <a:fld id="{270A1E71-8AA3-4F3F-BB48-B2D17A722C83}" type="slidenum">
              <a:rPr lang="en-US" smtClean="0"/>
              <a:t>19</a:t>
            </a:fld>
            <a:endParaRPr lang="en-US"/>
          </a:p>
        </p:txBody>
      </p:sp>
    </p:spTree>
    <p:extLst>
      <p:ext uri="{BB962C8B-B14F-4D97-AF65-F5344CB8AC3E}">
        <p14:creationId xmlns:p14="http://schemas.microsoft.com/office/powerpoint/2010/main" val="1562055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Not whether students can pass exams, but whether the education has sustained, substantial, positive influence on the way students think, act and feel</a:t>
            </a:r>
          </a:p>
          <a:p>
            <a:pPr marL="0" indent="0">
              <a:buFont typeface="Arial" panose="020B0604020202020204" pitchFamily="34" charset="0"/>
              <a:buNone/>
            </a:pPr>
            <a:r>
              <a:rPr lang="en-US" dirty="0"/>
              <a:t>--&gt; New conceptual understanding of the world</a:t>
            </a:r>
          </a:p>
        </p:txBody>
      </p:sp>
      <p:sp>
        <p:nvSpPr>
          <p:cNvPr id="4" name="Slide Number Placeholder 3"/>
          <p:cNvSpPr>
            <a:spLocks noGrp="1"/>
          </p:cNvSpPr>
          <p:nvPr>
            <p:ph type="sldNum" sz="quarter" idx="10"/>
          </p:nvPr>
        </p:nvSpPr>
        <p:spPr/>
        <p:txBody>
          <a:bodyPr/>
          <a:lstStyle/>
          <a:p>
            <a:fld id="{270A1E71-8AA3-4F3F-BB48-B2D17A722C83}" type="slidenum">
              <a:rPr lang="en-US" smtClean="0"/>
              <a:t>20</a:t>
            </a:fld>
            <a:endParaRPr lang="en-US"/>
          </a:p>
        </p:txBody>
      </p:sp>
    </p:spTree>
    <p:extLst>
      <p:ext uri="{BB962C8B-B14F-4D97-AF65-F5344CB8AC3E}">
        <p14:creationId xmlns:p14="http://schemas.microsoft.com/office/powerpoint/2010/main" val="603096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Grades</a:t>
            </a:r>
            <a:r>
              <a:rPr lang="en-US" baseline="0" dirty="0"/>
              <a:t> are not unimportant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Taking some of the pressure off can foster better learning and deep</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21</a:t>
            </a:fld>
            <a:endParaRPr lang="en-US"/>
          </a:p>
        </p:txBody>
      </p:sp>
    </p:spTree>
    <p:extLst>
      <p:ext uri="{BB962C8B-B14F-4D97-AF65-F5344CB8AC3E}">
        <p14:creationId xmlns:p14="http://schemas.microsoft.com/office/powerpoint/2010/main" val="1722674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Practice and feedback is critical in learning, the example is the popularity of the “flipped classroom”</a:t>
            </a:r>
          </a:p>
          <a:p>
            <a:endParaRPr lang="en-US" dirty="0"/>
          </a:p>
          <a:p>
            <a:r>
              <a:rPr lang="en-US" dirty="0"/>
              <a:t>The first time</a:t>
            </a:r>
            <a:r>
              <a:rPr lang="en-US" baseline="0" dirty="0"/>
              <a:t> I saw my organic chemistry textbook</a:t>
            </a:r>
          </a:p>
          <a:p>
            <a:r>
              <a:rPr lang="en-US" baseline="0" dirty="0"/>
              <a:t>To students asking a question: what did you mean by that? Can you ask me a different way? Does anyone else know the answer?</a:t>
            </a:r>
          </a:p>
          <a:p>
            <a:r>
              <a:rPr lang="en-US" baseline="0" dirty="0"/>
              <a:t>Graduate students are the consciously competent: they know the materials well but remember the misconceptions they had to overcome. </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22</a:t>
            </a:fld>
            <a:endParaRPr lang="en-US"/>
          </a:p>
        </p:txBody>
      </p:sp>
    </p:spTree>
    <p:extLst>
      <p:ext uri="{BB962C8B-B14F-4D97-AF65-F5344CB8AC3E}">
        <p14:creationId xmlns:p14="http://schemas.microsoft.com/office/powerpoint/2010/main" val="1722674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291568-D215-436C-9697-47AF83E36B54}" type="slidenum">
              <a:rPr lang="en-US" smtClean="0"/>
              <a:t>23</a:t>
            </a:fld>
            <a:endParaRPr lang="en-US"/>
          </a:p>
        </p:txBody>
      </p:sp>
    </p:spTree>
    <p:extLst>
      <p:ext uri="{BB962C8B-B14F-4D97-AF65-F5344CB8AC3E}">
        <p14:creationId xmlns:p14="http://schemas.microsoft.com/office/powerpoint/2010/main" val="7576810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D1EB803-B369-4E56-980F-75348A9134EE}" type="slidenum">
              <a:rPr lang="en-US" smtClean="0"/>
              <a:t>24</a:t>
            </a:fld>
            <a:endParaRPr lang="en-US"/>
          </a:p>
        </p:txBody>
      </p:sp>
    </p:spTree>
    <p:extLst>
      <p:ext uri="{BB962C8B-B14F-4D97-AF65-F5344CB8AC3E}">
        <p14:creationId xmlns:p14="http://schemas.microsoft.com/office/powerpoint/2010/main" val="3520752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DB291568-D215-436C-9697-47AF83E36B54}" type="slidenum">
              <a:rPr lang="en-US" smtClean="0"/>
              <a:t>25</a:t>
            </a:fld>
            <a:endParaRPr lang="en-US"/>
          </a:p>
        </p:txBody>
      </p:sp>
    </p:spTree>
    <p:extLst>
      <p:ext uri="{BB962C8B-B14F-4D97-AF65-F5344CB8AC3E}">
        <p14:creationId xmlns:p14="http://schemas.microsoft.com/office/powerpoint/2010/main" val="938863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B291568-D215-436C-9697-47AF83E36B54}" type="slidenum">
              <a:rPr lang="en-US" smtClean="0"/>
              <a:t>26</a:t>
            </a:fld>
            <a:endParaRPr lang="en-US"/>
          </a:p>
        </p:txBody>
      </p:sp>
    </p:spTree>
    <p:extLst>
      <p:ext uri="{BB962C8B-B14F-4D97-AF65-F5344CB8AC3E}">
        <p14:creationId xmlns:p14="http://schemas.microsoft.com/office/powerpoint/2010/main" val="1868790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p:txBody>
      </p:sp>
      <p:sp>
        <p:nvSpPr>
          <p:cNvPr id="4" name="Slide Number Placeholder 3"/>
          <p:cNvSpPr>
            <a:spLocks noGrp="1"/>
          </p:cNvSpPr>
          <p:nvPr>
            <p:ph type="sldNum" sz="quarter" idx="10"/>
          </p:nvPr>
        </p:nvSpPr>
        <p:spPr/>
        <p:txBody>
          <a:bodyPr/>
          <a:lstStyle/>
          <a:p>
            <a:fld id="{9D2448D8-9644-48AD-8FD6-A605BE3D18AE}" type="slidenum">
              <a:rPr lang="en-US" smtClean="0"/>
              <a:pPr/>
              <a:t>27</a:t>
            </a:fld>
            <a:endParaRPr lang="en-US"/>
          </a:p>
        </p:txBody>
      </p:sp>
    </p:spTree>
    <p:extLst>
      <p:ext uri="{BB962C8B-B14F-4D97-AF65-F5344CB8AC3E}">
        <p14:creationId xmlns:p14="http://schemas.microsoft.com/office/powerpoint/2010/main" val="2140632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75B7469-7B6D-4343-B8E1-2442C7FC61F5}" type="slidenum">
              <a:rPr lang="en-US" smtClean="0"/>
              <a:t>28</a:t>
            </a:fld>
            <a:endParaRPr lang="en-US"/>
          </a:p>
        </p:txBody>
      </p:sp>
    </p:spTree>
    <p:extLst>
      <p:ext uri="{BB962C8B-B14F-4D97-AF65-F5344CB8AC3E}">
        <p14:creationId xmlns:p14="http://schemas.microsoft.com/office/powerpoint/2010/main" val="3050427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domain: how we think</a:t>
            </a:r>
          </a:p>
          <a:p>
            <a:r>
              <a:rPr lang="en-US" dirty="0"/>
              <a:t>Affective domain: how we feel</a:t>
            </a:r>
          </a:p>
          <a:p>
            <a:r>
              <a:rPr lang="en-US" dirty="0"/>
              <a:t>Intrinsic versus extrinsic motivation</a:t>
            </a:r>
          </a:p>
          <a:p>
            <a:pPr lvl="1"/>
            <a:r>
              <a:rPr lang="en-US" dirty="0"/>
              <a:t>Competency: hard but not too hard</a:t>
            </a:r>
          </a:p>
          <a:p>
            <a:pPr lvl="1"/>
            <a:r>
              <a:rPr lang="en-US" dirty="0"/>
              <a:t>Autonomy: want choices</a:t>
            </a:r>
          </a:p>
          <a:p>
            <a:pPr lvl="1"/>
            <a:r>
              <a:rPr lang="en-US" dirty="0"/>
              <a:t>Purpose: what’s the goal</a:t>
            </a:r>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30</a:t>
            </a:fld>
            <a:endParaRPr lang="en-US"/>
          </a:p>
        </p:txBody>
      </p:sp>
    </p:spTree>
    <p:extLst>
      <p:ext uri="{BB962C8B-B14F-4D97-AF65-F5344CB8AC3E}">
        <p14:creationId xmlns:p14="http://schemas.microsoft.com/office/powerpoint/2010/main" val="2902912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types of learning</a:t>
            </a:r>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33</a:t>
            </a:fld>
            <a:endParaRPr lang="en-US"/>
          </a:p>
        </p:txBody>
      </p:sp>
    </p:spTree>
    <p:extLst>
      <p:ext uri="{BB962C8B-B14F-4D97-AF65-F5344CB8AC3E}">
        <p14:creationId xmlns:p14="http://schemas.microsoft.com/office/powerpoint/2010/main" val="2517513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types of learning</a:t>
            </a:r>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34</a:t>
            </a:fld>
            <a:endParaRPr lang="en-US"/>
          </a:p>
        </p:txBody>
      </p:sp>
    </p:spTree>
    <p:extLst>
      <p:ext uri="{BB962C8B-B14F-4D97-AF65-F5344CB8AC3E}">
        <p14:creationId xmlns:p14="http://schemas.microsoft.com/office/powerpoint/2010/main" val="17880652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 instruction</a:t>
            </a:r>
            <a:r>
              <a:rPr lang="en-US" baseline="0" dirty="0"/>
              <a:t> and assessment with learning goals</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36</a:t>
            </a:fld>
            <a:endParaRPr lang="en-US"/>
          </a:p>
        </p:txBody>
      </p:sp>
    </p:spTree>
    <p:extLst>
      <p:ext uri="{BB962C8B-B14F-4D97-AF65-F5344CB8AC3E}">
        <p14:creationId xmlns:p14="http://schemas.microsoft.com/office/powerpoint/2010/main" val="4183159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it for?</a:t>
            </a:r>
          </a:p>
        </p:txBody>
      </p:sp>
      <p:sp>
        <p:nvSpPr>
          <p:cNvPr id="4" name="Slide Number Placeholder 3"/>
          <p:cNvSpPr>
            <a:spLocks noGrp="1"/>
          </p:cNvSpPr>
          <p:nvPr>
            <p:ph type="sldNum" sz="quarter" idx="10"/>
          </p:nvPr>
        </p:nvSpPr>
        <p:spPr/>
        <p:txBody>
          <a:bodyPr/>
          <a:lstStyle/>
          <a:p>
            <a:fld id="{5DE99D16-F41C-F54F-AB43-B7347F2B4576}" type="slidenum">
              <a:rPr lang="en-US" smtClean="0"/>
              <a:t>37</a:t>
            </a:fld>
            <a:endParaRPr lang="en-US"/>
          </a:p>
        </p:txBody>
      </p:sp>
    </p:spTree>
    <p:extLst>
      <p:ext uri="{BB962C8B-B14F-4D97-AF65-F5344CB8AC3E}">
        <p14:creationId xmlns:p14="http://schemas.microsoft.com/office/powerpoint/2010/main" val="1872209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we'll take a look at an important tool to support students in identifying places</a:t>
            </a:r>
            <a:r>
              <a:rPr lang="en-US" baseline="0" dirty="0"/>
              <a:t> </a:t>
            </a:r>
            <a:r>
              <a:rPr lang="en-US" dirty="0"/>
              <a:t>for improvement and discuss some principles for giving constructive feedback with this tool.</a:t>
            </a:r>
          </a:p>
          <a:p>
            <a:r>
              <a:rPr lang="en-US" dirty="0"/>
              <a:t>And so first we'll show you the tool and then we'll have you use it a little in practice, so you get a sense of what it is.</a:t>
            </a:r>
          </a:p>
          <a:p>
            <a:r>
              <a:rPr lang="en-US" dirty="0"/>
              <a:t>10</a:t>
            </a:r>
            <a:r>
              <a:rPr lang="en-US" baseline="0" dirty="0"/>
              <a:t> minutes</a:t>
            </a:r>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39</a:t>
            </a:fld>
            <a:endParaRPr lang="en-US"/>
          </a:p>
        </p:txBody>
      </p:sp>
    </p:spTree>
    <p:extLst>
      <p:ext uri="{BB962C8B-B14F-4D97-AF65-F5344CB8AC3E}">
        <p14:creationId xmlns:p14="http://schemas.microsoft.com/office/powerpoint/2010/main" val="6289754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 what you can see is that there's a descriptive list of some of the skills,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Primary skills </a:t>
            </a:r>
          </a:p>
          <a:p>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40</a:t>
            </a:fld>
            <a:endParaRPr lang="en-US"/>
          </a:p>
        </p:txBody>
      </p:sp>
    </p:spTree>
    <p:extLst>
      <p:ext uri="{BB962C8B-B14F-4D97-AF65-F5344CB8AC3E}">
        <p14:creationId xmlns:p14="http://schemas.microsoft.com/office/powerpoint/2010/main" val="31347749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advanced skills </a:t>
            </a:r>
          </a:p>
        </p:txBody>
      </p:sp>
      <p:sp>
        <p:nvSpPr>
          <p:cNvPr id="4" name="Slide Number Placeholder 3"/>
          <p:cNvSpPr>
            <a:spLocks noGrp="1"/>
          </p:cNvSpPr>
          <p:nvPr>
            <p:ph type="sldNum" sz="quarter" idx="10"/>
          </p:nvPr>
        </p:nvSpPr>
        <p:spPr/>
        <p:txBody>
          <a:bodyPr/>
          <a:lstStyle/>
          <a:p>
            <a:fld id="{60D45497-9067-E84C-AEC0-AEFA94F4C2C0}" type="slidenum">
              <a:rPr lang="en-US" smtClean="0"/>
              <a:t>41</a:t>
            </a:fld>
            <a:endParaRPr lang="en-US"/>
          </a:p>
        </p:txBody>
      </p:sp>
    </p:spTree>
    <p:extLst>
      <p:ext uri="{BB962C8B-B14F-4D97-AF65-F5344CB8AC3E}">
        <p14:creationId xmlns:p14="http://schemas.microsoft.com/office/powerpoint/2010/main" val="42586578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that are really important to doing science, skills like collaboration and communication.</a:t>
            </a:r>
          </a:p>
          <a:p>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42</a:t>
            </a:fld>
            <a:endParaRPr lang="en-US"/>
          </a:p>
        </p:txBody>
      </p:sp>
    </p:spTree>
    <p:extLst>
      <p:ext uri="{BB962C8B-B14F-4D97-AF65-F5344CB8AC3E}">
        <p14:creationId xmlns:p14="http://schemas.microsoft.com/office/powerpoint/2010/main" val="953424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there's some questions you can ask yourself</a:t>
            </a:r>
          </a:p>
          <a:p>
            <a:r>
              <a:rPr lang="en-US" dirty="0"/>
              <a:t>about how you're doing with respect to these skills.</a:t>
            </a:r>
          </a:p>
          <a:p>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43</a:t>
            </a:fld>
            <a:endParaRPr lang="en-US"/>
          </a:p>
        </p:txBody>
      </p:sp>
    </p:spTree>
    <p:extLst>
      <p:ext uri="{BB962C8B-B14F-4D97-AF65-F5344CB8AC3E}">
        <p14:creationId xmlns:p14="http://schemas.microsoft.com/office/powerpoint/2010/main" val="3422587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 then you can place yourself on a scale from beginning to succeeding.</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So now let's zoom in on two more particular elements of the rubric -- mental resourcefulness and persistence.</a:t>
            </a:r>
          </a:p>
          <a:p>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44</a:t>
            </a:fld>
            <a:endParaRPr lang="en-US"/>
          </a:p>
        </p:txBody>
      </p:sp>
    </p:spTree>
    <p:extLst>
      <p:ext uri="{BB962C8B-B14F-4D97-AF65-F5344CB8AC3E}">
        <p14:creationId xmlns:p14="http://schemas.microsoft.com/office/powerpoint/2010/main" val="3231742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 so let's start out with persistence.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We see that the tool actually has some questions we can ask ourselves about persistence.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First, what do you do when you feel frustrated and do you independently pursue understanding?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45</a:t>
            </a:fld>
            <a:endParaRPr lang="en-US"/>
          </a:p>
        </p:txBody>
      </p:sp>
    </p:spTree>
    <p:extLst>
      <p:ext uri="{BB962C8B-B14F-4D97-AF65-F5344CB8AC3E}">
        <p14:creationId xmlns:p14="http://schemas.microsoft.com/office/powerpoint/2010/main" val="14131698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there's a scale from beginning to succeeding and you might place yourself</a:t>
            </a:r>
            <a:r>
              <a:rPr lang="en-US" baseline="0" dirty="0"/>
              <a:t> </a:t>
            </a:r>
            <a:r>
              <a:rPr lang="en-US" dirty="0"/>
              <a:t>at the beginning part of the scale if you say that, "I tend to try one or two things</a:t>
            </a:r>
          </a:p>
          <a:p>
            <a:r>
              <a:rPr lang="en-US" dirty="0"/>
              <a:t>and I give up more easily than I should."</a:t>
            </a:r>
          </a:p>
          <a:p>
            <a:r>
              <a:rPr lang="en-US" dirty="0"/>
              <a:t>Whereas, you might be more at the succeeding level if you look for new ways to think</a:t>
            </a:r>
            <a:r>
              <a:rPr lang="en-US" baseline="0" dirty="0"/>
              <a:t> </a:t>
            </a:r>
            <a:r>
              <a:rPr lang="en-US" dirty="0"/>
              <a:t>about the problem and find ways to persist.</a:t>
            </a:r>
          </a:p>
          <a:p>
            <a:endParaRPr lang="en-US" dirty="0"/>
          </a:p>
        </p:txBody>
      </p:sp>
      <p:sp>
        <p:nvSpPr>
          <p:cNvPr id="4" name="Slide Number Placeholder 3"/>
          <p:cNvSpPr>
            <a:spLocks noGrp="1"/>
          </p:cNvSpPr>
          <p:nvPr>
            <p:ph type="sldNum" sz="quarter" idx="10"/>
          </p:nvPr>
        </p:nvSpPr>
        <p:spPr/>
        <p:txBody>
          <a:bodyPr/>
          <a:lstStyle/>
          <a:p>
            <a:fld id="{60D45497-9067-E84C-AEC0-AEFA94F4C2C0}" type="slidenum">
              <a:rPr lang="en-US" smtClean="0"/>
              <a:t>46</a:t>
            </a:fld>
            <a:endParaRPr lang="en-US"/>
          </a:p>
        </p:txBody>
      </p:sp>
    </p:spTree>
    <p:extLst>
      <p:ext uri="{BB962C8B-B14F-4D97-AF65-F5344CB8AC3E}">
        <p14:creationId xmlns:p14="http://schemas.microsoft.com/office/powerpoint/2010/main" val="18267019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take a moment to look over this rubric and pick one skill to journal on yourself</a:t>
            </a:r>
          </a:p>
          <a:p>
            <a:r>
              <a:rPr lang="en-US" dirty="0"/>
              <a:t>with respect to either a STEM course you're taking or a research project you're working on.</a:t>
            </a:r>
          </a:p>
          <a:p>
            <a:endParaRPr lang="en-US" dirty="0"/>
          </a:p>
          <a:p>
            <a:r>
              <a:rPr lang="en-US" dirty="0"/>
              <a:t>Discuss between student and instructor</a:t>
            </a:r>
          </a:p>
          <a:p>
            <a:r>
              <a:rPr lang="en-US" dirty="0"/>
              <a:t>Students pick one or two skills on the rubric</a:t>
            </a:r>
          </a:p>
          <a:p>
            <a:r>
              <a:rPr lang="en-US" dirty="0"/>
              <a:t>Students journal weekly with respect to an introductory physics or math course they are taking</a:t>
            </a:r>
          </a:p>
          <a:p>
            <a:r>
              <a:rPr lang="en-US" dirty="0"/>
              <a:t>Graduate Student Instructors provide feedback on weekly journal entries</a:t>
            </a:r>
          </a:p>
          <a:p>
            <a:endParaRPr lang="en-US" dirty="0"/>
          </a:p>
        </p:txBody>
      </p:sp>
      <p:sp>
        <p:nvSpPr>
          <p:cNvPr id="4" name="Slide Number Placeholder 3"/>
          <p:cNvSpPr>
            <a:spLocks noGrp="1"/>
          </p:cNvSpPr>
          <p:nvPr>
            <p:ph type="sldNum" sz="quarter" idx="10"/>
          </p:nvPr>
        </p:nvSpPr>
        <p:spPr/>
        <p:txBody>
          <a:bodyPr/>
          <a:lstStyle/>
          <a:p>
            <a:fld id="{B8BFCE73-11BF-3C45-A8D9-1D62F2EEC8CB}" type="slidenum">
              <a:rPr lang="en-US" smtClean="0"/>
              <a:t>47</a:t>
            </a:fld>
            <a:endParaRPr lang="en-US"/>
          </a:p>
        </p:txBody>
      </p:sp>
    </p:spTree>
    <p:extLst>
      <p:ext uri="{BB962C8B-B14F-4D97-AF65-F5344CB8AC3E}">
        <p14:creationId xmlns:p14="http://schemas.microsoft.com/office/powerpoint/2010/main" val="2597428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Active learning is ”anything that involves students doing things and thinking about what they are doing” (</a:t>
            </a:r>
            <a:r>
              <a:rPr lang="en-US" sz="1200" dirty="0" err="1">
                <a:solidFill>
                  <a:schemeClr val="bg1"/>
                </a:solidFill>
              </a:rPr>
              <a:t>Bonwell</a:t>
            </a:r>
            <a:r>
              <a:rPr lang="en-US" sz="1200" dirty="0">
                <a:solidFill>
                  <a:schemeClr val="bg1"/>
                </a:solidFill>
              </a:rPr>
              <a:t> CC &amp; JA </a:t>
            </a:r>
            <a:r>
              <a:rPr lang="en-US" sz="1200" dirty="0" err="1">
                <a:solidFill>
                  <a:schemeClr val="bg1"/>
                </a:solidFill>
              </a:rPr>
              <a:t>Eison</a:t>
            </a:r>
            <a:r>
              <a:rPr lang="en-US" sz="1200" dirty="0">
                <a:solidFill>
                  <a:schemeClr val="bg1"/>
                </a:solidFill>
              </a:rPr>
              <a:t> (1991). Active Learning: Creating excitement in the classroom. Washington, DC: The George Washington University, School of Education and Human Development.)</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Meta-analysis of 225 studies that reported data on exam scores or failure rates when comparing student performance in undergraduate STEM courses under traditional lecturing versus active learning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student performance on examinations and concept inventories increased by 0.47 SDs under active learning (n = 158 studies),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and that the odds ratio for failing was 1.95 under traditional lecturing (n = 67 studies).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students in classes with traditional lecturing were </a:t>
            </a:r>
            <a:r>
              <a:rPr lang="en-US" sz="1200" b="1" kern="1200" dirty="0">
                <a:solidFill>
                  <a:schemeClr val="tx1"/>
                </a:solidFill>
                <a:effectLst/>
                <a:latin typeface="+mn-lt"/>
                <a:ea typeface="+mn-ea"/>
                <a:cs typeface="+mn-cs"/>
              </a:rPr>
              <a:t>1.5 times more likely to fai</a:t>
            </a:r>
            <a:r>
              <a:rPr lang="en-US" sz="1200" kern="1200" dirty="0">
                <a:solidFill>
                  <a:schemeClr val="tx1"/>
                </a:solidFill>
                <a:effectLst/>
                <a:latin typeface="+mn-lt"/>
                <a:ea typeface="+mn-ea"/>
                <a:cs typeface="+mn-cs"/>
              </a:rPr>
              <a:t>l than were students in classes with active learning </a:t>
            </a:r>
            <a:endParaRPr lang="en-US" dirty="0"/>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49</a:t>
            </a:fld>
            <a:endParaRPr lang="en-US"/>
          </a:p>
        </p:txBody>
      </p:sp>
    </p:spTree>
    <p:extLst>
      <p:ext uri="{BB962C8B-B14F-4D97-AF65-F5344CB8AC3E}">
        <p14:creationId xmlns:p14="http://schemas.microsoft.com/office/powerpoint/2010/main" val="19064094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t>
            </a:r>
            <a:r>
              <a:rPr lang="en-US" dirty="0" err="1"/>
              <a:t>resutls</a:t>
            </a:r>
            <a:r>
              <a:rPr lang="en-US" dirty="0"/>
              <a:t> in improved exam scores (A) and reduced failure</a:t>
            </a:r>
            <a:r>
              <a:rPr lang="en-US" baseline="0" dirty="0"/>
              <a:t> rate (B) worked regardless of discipline</a:t>
            </a:r>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50</a:t>
            </a:fld>
            <a:endParaRPr lang="en-US"/>
          </a:p>
        </p:txBody>
      </p:sp>
    </p:spTree>
    <p:extLst>
      <p:ext uri="{BB962C8B-B14F-4D97-AF65-F5344CB8AC3E}">
        <p14:creationId xmlns:p14="http://schemas.microsoft.com/office/powerpoint/2010/main" val="24479189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a:t>
            </a:r>
          </a:p>
        </p:txBody>
      </p:sp>
      <p:sp>
        <p:nvSpPr>
          <p:cNvPr id="4" name="Slide Number Placeholder 3"/>
          <p:cNvSpPr>
            <a:spLocks noGrp="1"/>
          </p:cNvSpPr>
          <p:nvPr>
            <p:ph type="sldNum" sz="quarter" idx="10"/>
          </p:nvPr>
        </p:nvSpPr>
        <p:spPr/>
        <p:txBody>
          <a:bodyPr/>
          <a:lstStyle/>
          <a:p>
            <a:fld id="{150045BC-8AFB-3F4E-88C7-44CCBFA13E40}" type="slidenum">
              <a:rPr lang="en-US" smtClean="0"/>
              <a:t>51</a:t>
            </a:fld>
            <a:endParaRPr lang="en-US"/>
          </a:p>
        </p:txBody>
      </p:sp>
    </p:spTree>
    <p:extLst>
      <p:ext uri="{BB962C8B-B14F-4D97-AF65-F5344CB8AC3E}">
        <p14:creationId xmlns:p14="http://schemas.microsoft.com/office/powerpoint/2010/main" val="14998613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latin typeface="Arial"/>
                <a:cs typeface="Arial"/>
              </a:rPr>
              <a:t>Problem-based learning </a:t>
            </a:r>
            <a:r>
              <a:rPr lang="en-US" dirty="0">
                <a:latin typeface="Arial"/>
                <a:cs typeface="Arial"/>
              </a:rPr>
              <a:t>(PBL) is a teaching approach that challenges students to learn concepts/principles by applying them to real-life problems. </a:t>
            </a:r>
          </a:p>
          <a:p>
            <a:r>
              <a:rPr lang="en-US" dirty="0"/>
              <a:t> - new vaccines or new antibiotics</a:t>
            </a:r>
          </a:p>
          <a:p>
            <a:r>
              <a:rPr lang="en-US" baseline="0" dirty="0"/>
              <a:t> - alien worlds or extreme environments</a:t>
            </a:r>
          </a:p>
          <a:p>
            <a:r>
              <a:rPr lang="en-US" baseline="0" dirty="0"/>
              <a:t> - </a:t>
            </a:r>
            <a:endParaRPr lang="en-US" dirty="0"/>
          </a:p>
        </p:txBody>
      </p:sp>
      <p:sp>
        <p:nvSpPr>
          <p:cNvPr id="4" name="Slide Number Placeholder 3"/>
          <p:cNvSpPr>
            <a:spLocks noGrp="1"/>
          </p:cNvSpPr>
          <p:nvPr>
            <p:ph type="sldNum" sz="quarter" idx="10"/>
          </p:nvPr>
        </p:nvSpPr>
        <p:spPr/>
        <p:txBody>
          <a:bodyPr/>
          <a:lstStyle/>
          <a:p>
            <a:fld id="{150045BC-8AFB-3F4E-88C7-44CCBFA13E40}" type="slidenum">
              <a:rPr lang="en-US" smtClean="0"/>
              <a:t>52</a:t>
            </a:fld>
            <a:endParaRPr lang="en-US"/>
          </a:p>
        </p:txBody>
      </p:sp>
    </p:spTree>
    <p:extLst>
      <p:ext uri="{BB962C8B-B14F-4D97-AF65-F5344CB8AC3E}">
        <p14:creationId xmlns:p14="http://schemas.microsoft.com/office/powerpoint/2010/main" val="14998613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In </a:t>
            </a:r>
            <a:r>
              <a:rPr lang="en-US" sz="1200" b="1" dirty="0">
                <a:solidFill>
                  <a:schemeClr val="tx1"/>
                </a:solidFill>
              </a:rPr>
              <a:t>inquiry-based labs</a:t>
            </a:r>
            <a:r>
              <a:rPr lang="en-US" sz="1200" dirty="0">
                <a:solidFill>
                  <a:schemeClr val="tx1"/>
                </a:solidFill>
              </a:rPr>
              <a:t>, students </a:t>
            </a:r>
            <a:r>
              <a:rPr lang="en-US" sz="1200" i="1" dirty="0">
                <a:solidFill>
                  <a:schemeClr val="tx1"/>
                </a:solidFill>
              </a:rPr>
              <a:t>“engage in many of the same activities and thinking processes as scientists.” </a:t>
            </a:r>
          </a:p>
          <a:p>
            <a:r>
              <a:rPr lang="en-US" dirty="0"/>
              <a:t>CURE = course-based undergraduate research experience</a:t>
            </a:r>
          </a:p>
        </p:txBody>
      </p:sp>
      <p:sp>
        <p:nvSpPr>
          <p:cNvPr id="4" name="Slide Number Placeholder 3"/>
          <p:cNvSpPr>
            <a:spLocks noGrp="1"/>
          </p:cNvSpPr>
          <p:nvPr>
            <p:ph type="sldNum" sz="quarter" idx="10"/>
          </p:nvPr>
        </p:nvSpPr>
        <p:spPr/>
        <p:txBody>
          <a:bodyPr/>
          <a:lstStyle/>
          <a:p>
            <a:fld id="{150045BC-8AFB-3F4E-88C7-44CCBFA13E40}" type="slidenum">
              <a:rPr lang="en-US" smtClean="0"/>
              <a:t>53</a:t>
            </a:fld>
            <a:endParaRPr lang="en-US"/>
          </a:p>
        </p:txBody>
      </p:sp>
    </p:spTree>
    <p:extLst>
      <p:ext uri="{BB962C8B-B14F-4D97-AF65-F5344CB8AC3E}">
        <p14:creationId xmlns:p14="http://schemas.microsoft.com/office/powerpoint/2010/main" val="1499861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Cooperative learning </a:t>
            </a:r>
            <a:r>
              <a:rPr lang="en-US" altLang="en-US" dirty="0">
                <a:latin typeface="Arial" panose="020B0604020202020204" pitchFamily="34" charset="0"/>
                <a:cs typeface="Arial" panose="020B0604020202020204" pitchFamily="34" charset="0"/>
              </a:rPr>
              <a:t>is “</a:t>
            </a:r>
            <a:r>
              <a:rPr lang="en-US" altLang="en-US" i="1" dirty="0">
                <a:latin typeface="Arial" panose="020B0604020202020204" pitchFamily="34" charset="0"/>
                <a:cs typeface="Arial" panose="020B0604020202020204" pitchFamily="34" charset="0"/>
              </a:rPr>
              <a:t>the instructional use of small groups so that students work together to maximize their own and each other’s learning”</a:t>
            </a:r>
          </a:p>
          <a:p>
            <a:endParaRPr lang="en-US" dirty="0"/>
          </a:p>
        </p:txBody>
      </p:sp>
      <p:sp>
        <p:nvSpPr>
          <p:cNvPr id="4" name="Slide Number Placeholder 3"/>
          <p:cNvSpPr>
            <a:spLocks noGrp="1"/>
          </p:cNvSpPr>
          <p:nvPr>
            <p:ph type="sldNum" sz="quarter" idx="10"/>
          </p:nvPr>
        </p:nvSpPr>
        <p:spPr/>
        <p:txBody>
          <a:bodyPr/>
          <a:lstStyle/>
          <a:p>
            <a:fld id="{150045BC-8AFB-3F4E-88C7-44CCBFA13E40}" type="slidenum">
              <a:rPr lang="en-US" smtClean="0"/>
              <a:t>54</a:t>
            </a:fld>
            <a:endParaRPr lang="en-US"/>
          </a:p>
        </p:txBody>
      </p:sp>
    </p:spTree>
    <p:extLst>
      <p:ext uri="{BB962C8B-B14F-4D97-AF65-F5344CB8AC3E}">
        <p14:creationId xmlns:p14="http://schemas.microsoft.com/office/powerpoint/2010/main" val="14998613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a:t>
            </a:r>
          </a:p>
          <a:p>
            <a:pPr marL="457200" indent="-457200">
              <a:buFont typeface="Arial" panose="020B0604020202020204" pitchFamily="34" charset="0"/>
              <a:buChar char="•"/>
              <a:defRPr/>
            </a:pPr>
            <a:r>
              <a:rPr lang="en-US" altLang="en-US" sz="1200" dirty="0">
                <a:latin typeface="Arial" panose="020B0604020202020204" pitchFamily="34" charset="0"/>
                <a:cs typeface="Arial" panose="020B0604020202020204" pitchFamily="34" charset="0"/>
              </a:rPr>
              <a:t>positive interdependence </a:t>
            </a:r>
            <a:r>
              <a:rPr lang="en-US" altLang="en-US" sz="1200" i="1" dirty="0">
                <a:latin typeface="Arial" panose="020B0604020202020204" pitchFamily="34" charset="0"/>
                <a:cs typeface="Arial" panose="020B0604020202020204" pitchFamily="34" charset="0"/>
              </a:rPr>
              <a:t>“sink or swim”</a:t>
            </a:r>
            <a:endParaRPr lang="en-US" altLang="en-US" sz="1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defRPr/>
            </a:pPr>
            <a:r>
              <a:rPr lang="en-US" altLang="en-US" sz="1200" dirty="0">
                <a:latin typeface="Arial" panose="020B0604020202020204" pitchFamily="34" charset="0"/>
                <a:cs typeface="Arial" panose="020B0604020202020204" pitchFamily="34" charset="0"/>
              </a:rPr>
              <a:t>individual and group accountability</a:t>
            </a:r>
          </a:p>
          <a:p>
            <a:pPr marL="457200" indent="-457200">
              <a:buFont typeface="Arial" panose="020B0604020202020204" pitchFamily="34" charset="0"/>
              <a:buChar char="•"/>
              <a:defRPr/>
            </a:pPr>
            <a:r>
              <a:rPr lang="en-US" altLang="en-US" sz="1200" dirty="0">
                <a:latin typeface="Arial" panose="020B0604020202020204" pitchFamily="34" charset="0"/>
                <a:cs typeface="Arial" panose="020B0604020202020204" pitchFamily="34" charset="0"/>
              </a:rPr>
              <a:t>face-2-face interactions</a:t>
            </a:r>
          </a:p>
          <a:p>
            <a:pPr marL="457200" indent="-457200">
              <a:buFont typeface="Arial" panose="020B0604020202020204" pitchFamily="34" charset="0"/>
              <a:buChar char="•"/>
              <a:defRPr/>
            </a:pPr>
            <a:r>
              <a:rPr lang="en-US" altLang="en-US" sz="1200" dirty="0">
                <a:latin typeface="Arial" panose="020B0604020202020204" pitchFamily="34" charset="0"/>
                <a:cs typeface="Arial" panose="020B0604020202020204" pitchFamily="34" charset="0"/>
              </a:rPr>
              <a:t>teamwork skills</a:t>
            </a:r>
          </a:p>
          <a:p>
            <a:pPr marL="457200" indent="-457200">
              <a:buFont typeface="Arial" panose="020B0604020202020204" pitchFamily="34" charset="0"/>
              <a:buChar char="•"/>
              <a:defRPr/>
            </a:pPr>
            <a:r>
              <a:rPr lang="en-US" altLang="en-US" sz="1200" dirty="0">
                <a:latin typeface="Arial" panose="020B0604020202020204" pitchFamily="34" charset="0"/>
                <a:cs typeface="Arial" panose="020B0604020202020204" pitchFamily="34" charset="0"/>
              </a:rPr>
              <a:t>group processing and facilitation</a:t>
            </a:r>
          </a:p>
          <a:p>
            <a:pPr marL="457200" indent="-457200">
              <a:buFont typeface="Arial" panose="020B0604020202020204" pitchFamily="34" charset="0"/>
              <a:buChar char="•"/>
              <a:defRPr/>
            </a:pPr>
            <a:endParaRPr lang="en-US" altLang="en-US" sz="1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defRPr/>
            </a:pPr>
            <a:r>
              <a:rPr lang="en-US" altLang="en-US" sz="1200" dirty="0">
                <a:latin typeface="Arial" panose="020B0604020202020204" pitchFamily="34" charset="0"/>
                <a:cs typeface="Arial" panose="020B0604020202020204" pitchFamily="34" charset="0"/>
              </a:rPr>
              <a:t>Next steps: </a:t>
            </a:r>
            <a:r>
              <a:rPr lang="en-US" altLang="en-US" sz="1200">
                <a:latin typeface="Arial" panose="020B0604020202020204" pitchFamily="34" charset="0"/>
                <a:cs typeface="Arial" panose="020B0604020202020204" pitchFamily="34" charset="0"/>
              </a:rPr>
              <a:t>read</a:t>
            </a:r>
            <a:r>
              <a:rPr lang="en-US" altLang="en-US" sz="1200" baseline="0">
                <a:latin typeface="Arial" panose="020B0604020202020204" pitchFamily="34" charset="0"/>
                <a:cs typeface="Arial" panose="020B0604020202020204" pitchFamily="34" charset="0"/>
              </a:rPr>
              <a:t> paper, </a:t>
            </a:r>
            <a:endParaRPr lang="en-US" alt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50045BC-8AFB-3F4E-88C7-44CCBFA13E40}" type="slidenum">
              <a:rPr lang="en-US" smtClean="0"/>
              <a:t>55</a:t>
            </a:fld>
            <a:endParaRPr lang="en-US"/>
          </a:p>
        </p:txBody>
      </p:sp>
    </p:spTree>
    <p:extLst>
      <p:ext uri="{BB962C8B-B14F-4D97-AF65-F5344CB8AC3E}">
        <p14:creationId xmlns:p14="http://schemas.microsoft.com/office/powerpoint/2010/main" val="1499861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Blackwell et al.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Surveyed 373 rising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graders about mindset, then followed their progress; all entered with about the same level of achievement, but students with growth mindset jumped ahead of those with fixed mindset after a few months and continued to diverge for up to 2 years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Intervention for students with declining math grades, where ” students were taught that the brain is like a muscle that grows stronger with use, and that every time they stretched themselves and learned something new their brain formed new connections.” Students with the intervention had a clear rebound.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Students with the growth mindset tend to orient more toward learning goals and students with the fixed mindset tend to orient more toward validating their intelligence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a:t>Praise that mostly has a growth mindset framing (e.g. improving skills)</a:t>
            </a:r>
          </a:p>
          <a:p>
            <a:r>
              <a:rPr lang="en-US" dirty="0"/>
              <a:t>For independent study, assessment based on progress not results</a:t>
            </a:r>
          </a:p>
          <a:p>
            <a:r>
              <a:rPr lang="en-US" dirty="0"/>
              <a:t>Normalize struggle</a:t>
            </a:r>
          </a:p>
        </p:txBody>
      </p:sp>
      <p:sp>
        <p:nvSpPr>
          <p:cNvPr id="4" name="Slide Number Placeholder 3"/>
          <p:cNvSpPr>
            <a:spLocks noGrp="1"/>
          </p:cNvSpPr>
          <p:nvPr>
            <p:ph type="sldNum" sz="quarter" idx="10"/>
          </p:nvPr>
        </p:nvSpPr>
        <p:spPr/>
        <p:txBody>
          <a:bodyPr/>
          <a:lstStyle/>
          <a:p>
            <a:fld id="{5DE99D16-F41C-F54F-AB43-B7347F2B4576}" type="slidenum">
              <a:rPr lang="en-US" smtClean="0"/>
              <a:t>57</a:t>
            </a:fld>
            <a:endParaRPr lang="en-US"/>
          </a:p>
        </p:txBody>
      </p:sp>
    </p:spTree>
    <p:extLst>
      <p:ext uri="{BB962C8B-B14F-4D97-AF65-F5344CB8AC3E}">
        <p14:creationId xmlns:p14="http://schemas.microsoft.com/office/powerpoint/2010/main" val="27923964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charset="0"/>
                <a:cs typeface="ＭＳ Ｐゴシック" charset="0"/>
              </a:defRPr>
            </a:lvl1pPr>
            <a:lvl2pPr marL="37931725" indent="-37474525" eaLnBrk="0" hangingPunct="0">
              <a:defRPr kumimoji="1" sz="2400">
                <a:solidFill>
                  <a:schemeClr val="tx1"/>
                </a:solidFill>
                <a:latin typeface="Arial" charset="0"/>
                <a:ea typeface="ＭＳ Ｐゴシック" charset="0"/>
              </a:defRPr>
            </a:lvl2pPr>
            <a:lvl3pPr eaLnBrk="0" hangingPunct="0">
              <a:defRPr kumimoji="1" sz="2400">
                <a:solidFill>
                  <a:schemeClr val="tx1"/>
                </a:solidFill>
                <a:latin typeface="Arial" charset="0"/>
                <a:ea typeface="ＭＳ Ｐゴシック" charset="0"/>
              </a:defRPr>
            </a:lvl3pPr>
            <a:lvl4pPr eaLnBrk="0" hangingPunct="0">
              <a:defRPr kumimoji="1" sz="2400">
                <a:solidFill>
                  <a:schemeClr val="tx1"/>
                </a:solidFill>
                <a:latin typeface="Arial" charset="0"/>
                <a:ea typeface="ＭＳ Ｐゴシック" charset="0"/>
              </a:defRPr>
            </a:lvl4pPr>
            <a:lvl5pPr eaLnBrk="0" hangingPunct="0">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fld id="{B1AD892C-158F-4342-819C-5BA06777188F}" type="slidenum">
              <a:rPr kumimoji="0" lang="en-US" sz="1200"/>
              <a:pPr/>
              <a:t>58</a:t>
            </a:fld>
            <a:endParaRPr kumimoji="0" lang="en-US" sz="1200"/>
          </a:p>
        </p:txBody>
      </p:sp>
      <p:sp>
        <p:nvSpPr>
          <p:cNvPr id="62467" name="Rectangle 2"/>
          <p:cNvSpPr>
            <a:spLocks noGrp="1" noRot="1" noChangeAspect="1" noChangeArrowheads="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lvl="1">
              <a:lnSpc>
                <a:spcPct val="90000"/>
              </a:lnSpc>
            </a:pPr>
            <a:r>
              <a:rPr lang="en-US" sz="2400" dirty="0">
                <a:solidFill>
                  <a:srgbClr val="FFFFFF"/>
                </a:solidFill>
                <a:ea typeface="ＭＳ Ｐゴシック" charset="0"/>
              </a:rPr>
              <a:t>Punishing: </a:t>
            </a:r>
            <a:r>
              <a:rPr lang="ja-JP" altLang="en-US" sz="2400">
                <a:solidFill>
                  <a:srgbClr val="FFFFFF"/>
                </a:solidFill>
                <a:ea typeface="ＭＳ Ｐゴシック" charset="0"/>
              </a:rPr>
              <a:t>“</a:t>
            </a:r>
            <a:r>
              <a:rPr lang="en-US" sz="2400" dirty="0">
                <a:solidFill>
                  <a:srgbClr val="FFFFFF"/>
                </a:solidFill>
                <a:ea typeface="ＭＳ Ｐゴシック" charset="0"/>
              </a:rPr>
              <a:t>If for some substantial reason you cannot turn in your papers or take an exam at the scheduled time </a:t>
            </a:r>
          </a:p>
          <a:p>
            <a:pPr marL="0" lvl="1">
              <a:lnSpc>
                <a:spcPct val="90000"/>
              </a:lnSpc>
            </a:pPr>
            <a:r>
              <a:rPr lang="en-US" sz="2400" dirty="0">
                <a:solidFill>
                  <a:srgbClr val="FFFFFF"/>
                </a:solidFill>
                <a:ea typeface="ＭＳ Ｐゴシック" charset="0"/>
              </a:rPr>
              <a:t>you must contact me prior to the due date, or test date, or you will be </a:t>
            </a:r>
          </a:p>
          <a:p>
            <a:pPr marL="0" lvl="1">
              <a:lnSpc>
                <a:spcPct val="90000"/>
              </a:lnSpc>
            </a:pPr>
            <a:r>
              <a:rPr lang="en-US" sz="2400" dirty="0">
                <a:solidFill>
                  <a:srgbClr val="FFFFFF"/>
                </a:solidFill>
                <a:ea typeface="ＭＳ Ｐゴシック" charset="0"/>
              </a:rPr>
              <a:t>graded down 20%</a:t>
            </a:r>
            <a:r>
              <a:rPr lang="ja-JP" altLang="en-US" sz="2400">
                <a:solidFill>
                  <a:srgbClr val="FFFFFF"/>
                </a:solidFill>
                <a:ea typeface="ＭＳ Ｐゴシック" charset="0"/>
              </a:rPr>
              <a:t>”</a:t>
            </a:r>
            <a:endParaRPr lang="en-US" sz="1000" dirty="0">
              <a:solidFill>
                <a:srgbClr val="FFFFFF"/>
              </a:solidFill>
              <a:ea typeface="ＭＳ Ｐゴシック" charset="0"/>
            </a:endParaRPr>
          </a:p>
          <a:p>
            <a:pPr marL="0" lvl="1">
              <a:lnSpc>
                <a:spcPct val="90000"/>
              </a:lnSpc>
            </a:pPr>
            <a:r>
              <a:rPr lang="en-US" sz="2400" dirty="0">
                <a:solidFill>
                  <a:srgbClr val="FFFFFF"/>
                </a:solidFill>
                <a:ea typeface="ＭＳ Ｐゴシック" charset="0"/>
              </a:rPr>
              <a:t>Rewarding:  </a:t>
            </a:r>
            <a:r>
              <a:rPr lang="ja-JP" altLang="en-US" sz="2400">
                <a:solidFill>
                  <a:srgbClr val="FFFFFF"/>
                </a:solidFill>
                <a:ea typeface="ＭＳ Ｐゴシック" charset="0"/>
              </a:rPr>
              <a:t>“</a:t>
            </a:r>
            <a:r>
              <a:rPr lang="en-US" sz="2400" dirty="0">
                <a:solidFill>
                  <a:srgbClr val="FFFFFF"/>
                </a:solidFill>
                <a:ea typeface="ＭＳ Ｐゴシック" charset="0"/>
              </a:rPr>
              <a:t>If for some substantial reason you cannot turn in your papers or take an exam at the scheduled time </a:t>
            </a:r>
          </a:p>
          <a:p>
            <a:pPr marL="0" lvl="1">
              <a:lnSpc>
                <a:spcPct val="90000"/>
              </a:lnSpc>
            </a:pPr>
            <a:r>
              <a:rPr lang="en-US" sz="2400" dirty="0">
                <a:solidFill>
                  <a:srgbClr val="FFFFFF"/>
                </a:solidFill>
                <a:ea typeface="ＭＳ Ｐゴシック" charset="0"/>
              </a:rPr>
              <a:t>you should contact me prior to the due date, or test date, or you will </a:t>
            </a:r>
          </a:p>
          <a:p>
            <a:pPr marL="0" lvl="1">
              <a:lnSpc>
                <a:spcPct val="90000"/>
              </a:lnSpc>
            </a:pPr>
            <a:r>
              <a:rPr lang="en-US" sz="2400" dirty="0">
                <a:solidFill>
                  <a:srgbClr val="FFFFFF"/>
                </a:solidFill>
                <a:ea typeface="ＭＳ Ｐゴシック" charset="0"/>
              </a:rPr>
              <a:t>only be eligible for 80% of the total points.</a:t>
            </a:r>
            <a:r>
              <a:rPr lang="ja-JP" altLang="en-US" sz="2400">
                <a:solidFill>
                  <a:srgbClr val="FFFFFF"/>
                </a:solidFill>
                <a:ea typeface="ＭＳ Ｐゴシック" charset="0"/>
              </a:rPr>
              <a:t>”</a:t>
            </a:r>
            <a:endParaRPr lang="en-US" sz="2400" dirty="0">
              <a:solidFill>
                <a:srgbClr val="FFFFFF"/>
              </a:solidFill>
              <a:ea typeface="ＭＳ Ｐゴシック" charset="0"/>
            </a:endParaRPr>
          </a:p>
          <a:p>
            <a:pPr marL="0" lvl="1" eaLnBrk="1" hangingPunct="1">
              <a:lnSpc>
                <a:spcPct val="90000"/>
              </a:lnSpc>
            </a:pPr>
            <a:endParaRPr lang="en-US" sz="2400" dirty="0">
              <a:ea typeface="ＭＳ Ｐゴシック" charset="0"/>
            </a:endParaRPr>
          </a:p>
          <a:p>
            <a:pPr marL="0"/>
            <a:endParaRPr lang="en-US" dirty="0">
              <a:latin typeface="Times New Roman" charset="0"/>
            </a:endParaRPr>
          </a:p>
        </p:txBody>
      </p:sp>
    </p:spTree>
    <p:extLst>
      <p:ext uri="{BB962C8B-B14F-4D97-AF65-F5344CB8AC3E}">
        <p14:creationId xmlns:p14="http://schemas.microsoft.com/office/powerpoint/2010/main" val="3299866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rPr>
              <a:t>Seymour and Hewitt (1997) found that one of the reasons students switch from the sciences is faculty unavailability, and that, conversely, one of the variables that changed the minds of students who were thinking about switching was the intervention by a faculty member during a critical point in the student’s academic or personal life. </a:t>
            </a:r>
          </a:p>
          <a:p>
            <a:endParaRPr lang="en-US" dirty="0">
              <a:solidFill>
                <a:srgbClr val="FFFFFF"/>
              </a:solidFill>
            </a:endParaRPr>
          </a:p>
          <a:p>
            <a:r>
              <a:rPr lang="en-US" dirty="0">
                <a:solidFill>
                  <a:srgbClr val="FFFFFF"/>
                </a:solidFill>
              </a:rPr>
              <a:t>Pascarella and </a:t>
            </a:r>
            <a:r>
              <a:rPr lang="en-US" dirty="0" err="1">
                <a:solidFill>
                  <a:srgbClr val="FFFFFF"/>
                </a:solidFill>
              </a:rPr>
              <a:t>Terenzini</a:t>
            </a:r>
            <a:r>
              <a:rPr lang="en-US" dirty="0">
                <a:solidFill>
                  <a:srgbClr val="FFFFFF"/>
                </a:solidFill>
              </a:rPr>
              <a:t> (1977) discovered that the absence of faculty contacts or the perception that those are largely formalistic exchanges is one of the determinants of student withdrawal from college. </a:t>
            </a:r>
          </a:p>
          <a:p>
            <a:endParaRPr lang="en-US" dirty="0"/>
          </a:p>
        </p:txBody>
      </p:sp>
      <p:sp>
        <p:nvSpPr>
          <p:cNvPr id="4" name="Slide Number Placeholder 3"/>
          <p:cNvSpPr>
            <a:spLocks noGrp="1"/>
          </p:cNvSpPr>
          <p:nvPr>
            <p:ph type="sldNum" sz="quarter" idx="5"/>
          </p:nvPr>
        </p:nvSpPr>
        <p:spPr/>
        <p:txBody>
          <a:bodyPr/>
          <a:lstStyle/>
          <a:p>
            <a:fld id="{5DE99D16-F41C-F54F-AB43-B7347F2B4576}" type="slidenum">
              <a:rPr lang="en-US" smtClean="0"/>
              <a:t>59</a:t>
            </a:fld>
            <a:endParaRPr lang="en-US"/>
          </a:p>
        </p:txBody>
      </p:sp>
    </p:spTree>
    <p:extLst>
      <p:ext uri="{BB962C8B-B14F-4D97-AF65-F5344CB8AC3E}">
        <p14:creationId xmlns:p14="http://schemas.microsoft.com/office/powerpoint/2010/main" val="15358994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kern="1200" dirty="0">
                <a:solidFill>
                  <a:schemeClr val="tx1"/>
                </a:solidFill>
                <a:effectLst/>
                <a:latin typeface="+mn-lt"/>
                <a:ea typeface="+mn-ea"/>
                <a:cs typeface="+mn-cs"/>
              </a:rPr>
              <a:t>Hall, Roberta M., and Bernice R. Sandler. "The Classroom Climate: A Chilly One for Women?." (1982).</a:t>
            </a:r>
          </a:p>
          <a:p>
            <a:r>
              <a:rPr lang="en-US" dirty="0"/>
              <a:t>APA</a:t>
            </a:r>
            <a:br>
              <a:rPr lang="en-US" dirty="0"/>
            </a:br>
            <a:endParaRPr lang="en-US" dirty="0"/>
          </a:p>
        </p:txBody>
      </p:sp>
      <p:sp>
        <p:nvSpPr>
          <p:cNvPr id="4" name="Slide Number Placeholder 3"/>
          <p:cNvSpPr>
            <a:spLocks noGrp="1"/>
          </p:cNvSpPr>
          <p:nvPr>
            <p:ph type="sldNum" sz="quarter" idx="5"/>
          </p:nvPr>
        </p:nvSpPr>
        <p:spPr/>
        <p:txBody>
          <a:bodyPr/>
          <a:lstStyle/>
          <a:p>
            <a:fld id="{5DE99D16-F41C-F54F-AB43-B7347F2B4576}" type="slidenum">
              <a:rPr lang="en-US" smtClean="0"/>
              <a:t>61</a:t>
            </a:fld>
            <a:endParaRPr lang="en-US"/>
          </a:p>
        </p:txBody>
      </p:sp>
    </p:spTree>
    <p:extLst>
      <p:ext uri="{BB962C8B-B14F-4D97-AF65-F5344CB8AC3E}">
        <p14:creationId xmlns:p14="http://schemas.microsoft.com/office/powerpoint/2010/main" val="26354740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09600" indent="-609600">
              <a:lnSpc>
                <a:spcPct val="90000"/>
              </a:lnSpc>
            </a:pPr>
            <a:r>
              <a:rPr lang="en-US" sz="2400" dirty="0">
                <a:solidFill>
                  <a:srgbClr val="FFFFFF"/>
                </a:solidFill>
              </a:rPr>
              <a:t>Situational threat – different from stigma</a:t>
            </a:r>
          </a:p>
          <a:p>
            <a:pPr marL="971550" lvl="1" indent="-514350">
              <a:lnSpc>
                <a:spcPct val="90000"/>
              </a:lnSpc>
            </a:pPr>
            <a:r>
              <a:rPr lang="en-US" sz="2000" dirty="0">
                <a:solidFill>
                  <a:srgbClr val="FFFFFF"/>
                </a:solidFill>
              </a:rPr>
              <a:t>Acute, sometimes chronic, pressure in students’ lives</a:t>
            </a:r>
          </a:p>
          <a:p>
            <a:pPr marL="609600" indent="-609600">
              <a:lnSpc>
                <a:spcPct val="90000"/>
              </a:lnSpc>
            </a:pPr>
            <a:r>
              <a:rPr lang="en-US" sz="2400" dirty="0">
                <a:solidFill>
                  <a:srgbClr val="FFFFFF"/>
                </a:solidFill>
              </a:rPr>
              <a:t>Needs some conditions:</a:t>
            </a:r>
          </a:p>
          <a:p>
            <a:pPr marL="971550" lvl="1" indent="-514350">
              <a:lnSpc>
                <a:spcPct val="90000"/>
              </a:lnSpc>
              <a:buFont typeface="Arial" charset="0"/>
              <a:buAutoNum type="arabicPeriod"/>
            </a:pPr>
            <a:r>
              <a:rPr lang="en-US" sz="2000" dirty="0">
                <a:solidFill>
                  <a:srgbClr val="FFFFFF"/>
                </a:solidFill>
              </a:rPr>
              <a:t>Stereotype becomes relevant as a possible explanation of one’s performance</a:t>
            </a:r>
          </a:p>
          <a:p>
            <a:pPr marL="971550" lvl="1" indent="-514350">
              <a:lnSpc>
                <a:spcPct val="90000"/>
              </a:lnSpc>
              <a:buFont typeface="Arial" charset="0"/>
              <a:buAutoNum type="arabicPeriod"/>
            </a:pPr>
            <a:r>
              <a:rPr lang="en-US" sz="2000" dirty="0">
                <a:solidFill>
                  <a:srgbClr val="FFFFFF"/>
                </a:solidFill>
              </a:rPr>
              <a:t>Task poses a challenge to the person</a:t>
            </a:r>
          </a:p>
          <a:p>
            <a:pPr marL="971550" lvl="1" indent="-514350">
              <a:lnSpc>
                <a:spcPct val="90000"/>
              </a:lnSpc>
              <a:buFont typeface="Arial" charset="0"/>
              <a:buAutoNum type="arabicPeriod"/>
            </a:pPr>
            <a:r>
              <a:rPr lang="en-US" sz="2000" dirty="0">
                <a:solidFill>
                  <a:srgbClr val="FFFFFF"/>
                </a:solidFill>
              </a:rPr>
              <a:t>The outcome of the task is important to the person in terms of “self-definition” </a:t>
            </a:r>
          </a:p>
          <a:p>
            <a:pPr marL="971550" lvl="1" indent="-514350">
              <a:lnSpc>
                <a:spcPct val="90000"/>
              </a:lnSpc>
              <a:buFont typeface="Arial" charset="0"/>
              <a:buNone/>
            </a:pPr>
            <a:endParaRPr lang="en-US" sz="800" dirty="0">
              <a:solidFill>
                <a:srgbClr val="FFFFFF"/>
              </a:solidFill>
            </a:endParaRPr>
          </a:p>
          <a:p>
            <a:pPr marL="609600" indent="-609600">
              <a:buFont typeface="Wingdings 2" charset="2"/>
              <a:buNone/>
            </a:pPr>
            <a:r>
              <a:rPr lang="en-US" sz="2000" dirty="0">
                <a:solidFill>
                  <a:srgbClr val="FFFFFF"/>
                </a:solidFill>
                <a:sym typeface="Zapf Dingbats" charset="2"/>
              </a:rPr>
              <a:t>	</a:t>
            </a:r>
            <a:r>
              <a:rPr lang="en-US" sz="2000" dirty="0">
                <a:solidFill>
                  <a:srgbClr val="FFFFFF"/>
                </a:solidFill>
              </a:rPr>
              <a:t>Academic vanguard of the targeted group</a:t>
            </a:r>
            <a:endParaRPr lang="en-US" sz="2800" dirty="0">
              <a:solidFill>
                <a:srgbClr val="FFFFFF"/>
              </a:solidFill>
            </a:endParaRPr>
          </a:p>
          <a:p>
            <a:pPr marL="971550" lvl="1" indent="-514350">
              <a:lnSpc>
                <a:spcPct val="90000"/>
              </a:lnSpc>
              <a:buFont typeface="Arial" charset="0"/>
              <a:buAutoNum type="arabicPeriod"/>
            </a:pPr>
            <a:endParaRPr lang="en-US" sz="1000" dirty="0">
              <a:solidFill>
                <a:srgbClr val="FFFFFF"/>
              </a:solidFill>
            </a:endParaRPr>
          </a:p>
          <a:p>
            <a:pPr marL="609600" indent="-609600">
              <a:lnSpc>
                <a:spcPct val="90000"/>
              </a:lnSpc>
            </a:pPr>
            <a:r>
              <a:rPr lang="en-US" sz="2400" dirty="0">
                <a:solidFill>
                  <a:srgbClr val="FFFFFF"/>
                </a:solidFill>
              </a:rPr>
              <a:t>The person does not need to believe the stereotype</a:t>
            </a:r>
          </a:p>
          <a:p>
            <a:endParaRPr lang="en-US" dirty="0"/>
          </a:p>
        </p:txBody>
      </p:sp>
      <p:sp>
        <p:nvSpPr>
          <p:cNvPr id="4" name="Slide Number Placeholder 3"/>
          <p:cNvSpPr>
            <a:spLocks noGrp="1"/>
          </p:cNvSpPr>
          <p:nvPr>
            <p:ph type="sldNum" sz="quarter" idx="10"/>
          </p:nvPr>
        </p:nvSpPr>
        <p:spPr/>
        <p:txBody>
          <a:bodyPr/>
          <a:lstStyle/>
          <a:p>
            <a:fld id="{270A1E71-8AA3-4F3F-BB48-B2D17A722C83}" type="slidenum">
              <a:rPr lang="en-US" smtClean="0"/>
              <a:t>62</a:t>
            </a:fld>
            <a:endParaRPr lang="en-US"/>
          </a:p>
        </p:txBody>
      </p:sp>
    </p:spTree>
    <p:extLst>
      <p:ext uri="{BB962C8B-B14F-4D97-AF65-F5344CB8AC3E}">
        <p14:creationId xmlns:p14="http://schemas.microsoft.com/office/powerpoint/2010/main" val="11602491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intervention aimed to lessen psychological perceptions of threat on campus by framing social adversity as common and transient.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Members of socially stigmatized groups, such as African Americans, may be relatively more uncertain about their social belonging in main- stream institutions like school and work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several steps exploited the “saying- is-believing effect”—the tendency to endorse messages that one has freely advocated </a:t>
            </a:r>
            <a:endParaRPr lang="en-US" dirty="0"/>
          </a:p>
          <a:p>
            <a:r>
              <a:rPr lang="en-US" dirty="0"/>
              <a:t> - students wrote and recorded</a:t>
            </a:r>
            <a:r>
              <a:rPr lang="en-US" baseline="0" dirty="0"/>
              <a:t> a speech for future students about the transient nature of not belonging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targeted intervention can have broad consequences that lessen inequalities in achievement and health </a:t>
            </a:r>
            <a:endParaRPr lang="en-US" dirty="0"/>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64</a:t>
            </a:fld>
            <a:endParaRPr lang="en-US"/>
          </a:p>
        </p:txBody>
      </p:sp>
    </p:spTree>
    <p:extLst>
      <p:ext uri="{BB962C8B-B14F-4D97-AF65-F5344CB8AC3E}">
        <p14:creationId xmlns:p14="http://schemas.microsoft.com/office/powerpoint/2010/main" val="10151896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intervention aimed to lessen psychological perceptions of threat on campus by framing social adversity as common and transient.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Members of socially stigmatized groups, such as African Americans, may be relatively more uncertain about their social belonging in main- stream institutions like school and work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several steps exploited the “saying- is-believing effect”—the tendency to endorse messages that one has freely advocated </a:t>
            </a:r>
            <a:endParaRPr lang="en-US" dirty="0"/>
          </a:p>
          <a:p>
            <a:r>
              <a:rPr lang="en-US" dirty="0"/>
              <a:t> - students wrote and recorded</a:t>
            </a:r>
            <a:r>
              <a:rPr lang="en-US" baseline="0" dirty="0"/>
              <a:t> a speech for future students about the transient nature of not belonging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targeted intervention can have broad consequences that lessen inequalities in achievement and health </a:t>
            </a:r>
            <a:endParaRPr lang="en-US"/>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65</a:t>
            </a:fld>
            <a:endParaRPr lang="en-US"/>
          </a:p>
        </p:txBody>
      </p:sp>
    </p:spTree>
    <p:extLst>
      <p:ext uri="{BB962C8B-B14F-4D97-AF65-F5344CB8AC3E}">
        <p14:creationId xmlns:p14="http://schemas.microsoft.com/office/powerpoint/2010/main" val="10151896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women’s own self-concept benefited from contact with female experts even though negative stereotypes about their gender and STEM remained active </a:t>
            </a:r>
            <a:endParaRPr lang="en-US" dirty="0"/>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66</a:t>
            </a:fld>
            <a:endParaRPr lang="en-US"/>
          </a:p>
        </p:txBody>
      </p:sp>
    </p:spTree>
    <p:extLst>
      <p:ext uri="{BB962C8B-B14F-4D97-AF65-F5344CB8AC3E}">
        <p14:creationId xmlns:p14="http://schemas.microsoft.com/office/powerpoint/2010/main" val="836699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a:t>
            </a:r>
            <a:r>
              <a:rPr lang="en-US" sz="1200" kern="1200" dirty="0">
                <a:solidFill>
                  <a:schemeClr val="tx1"/>
                </a:solidFill>
                <a:effectLst/>
                <a:latin typeface="+mn-lt"/>
                <a:ea typeface="+mn-ea"/>
                <a:cs typeface="+mn-cs"/>
              </a:rPr>
              <a:t>Make sure the classroom, textbooks, handouts, and all other course materials reflect an inclusive environment in both their content and images (Billings, 2008). </a:t>
            </a:r>
          </a:p>
          <a:p>
            <a:r>
              <a:rPr lang="en-US" sz="1200" kern="1200" dirty="0">
                <a:solidFill>
                  <a:schemeClr val="tx1"/>
                </a:solidFill>
                <a:effectLst/>
                <a:latin typeface="+mn-lt"/>
                <a:ea typeface="+mn-ea"/>
                <a:cs typeface="+mn-cs"/>
              </a:rPr>
              <a:t>Set clear norms of behavior and communication that reflect respect and understanding in the classroom, as well how to communicate differences of opinion (Billings, 2008). Discuss these norms with students at the beginning of the course, and review them as needed. </a:t>
            </a:r>
          </a:p>
          <a:p>
            <a:r>
              <a:rPr lang="en-US" sz="1200" kern="1200" dirty="0">
                <a:solidFill>
                  <a:schemeClr val="tx1"/>
                </a:solidFill>
                <a:effectLst/>
                <a:latin typeface="+mn-lt"/>
                <a:ea typeface="+mn-ea"/>
                <a:cs typeface="+mn-cs"/>
              </a:rPr>
              <a:t>Include activities that help students understand their own cultures and values as well as those of their peers (Billings, 2008). </a:t>
            </a:r>
          </a:p>
          <a:p>
            <a:r>
              <a:rPr lang="en-US" sz="1200" kern="1200" dirty="0">
                <a:solidFill>
                  <a:schemeClr val="tx1"/>
                </a:solidFill>
                <a:effectLst/>
                <a:latin typeface="+mn-lt"/>
                <a:ea typeface="+mn-ea"/>
                <a:cs typeface="+mn-cs"/>
              </a:rPr>
              <a:t>Address relevant, real-world issues in an action-oriented manner (</a:t>
            </a:r>
            <a:r>
              <a:rPr lang="en-US" sz="1200" kern="1200" dirty="0" err="1">
                <a:solidFill>
                  <a:schemeClr val="tx1"/>
                </a:solidFill>
                <a:effectLst/>
                <a:latin typeface="+mn-lt"/>
                <a:ea typeface="+mn-ea"/>
                <a:cs typeface="+mn-cs"/>
              </a:rPr>
              <a:t>Wlodkowski</a:t>
            </a:r>
            <a:r>
              <a:rPr lang="en-US" sz="1200" kern="1200" dirty="0">
                <a:solidFill>
                  <a:schemeClr val="tx1"/>
                </a:solidFill>
                <a:effectLst/>
                <a:latin typeface="+mn-lt"/>
                <a:ea typeface="+mn-ea"/>
                <a:cs typeface="+mn-cs"/>
              </a:rPr>
              <a:t>, 1995). </a:t>
            </a:r>
          </a:p>
          <a:p>
            <a:r>
              <a:rPr lang="en-US" sz="1200" kern="1200" dirty="0">
                <a:solidFill>
                  <a:schemeClr val="tx1"/>
                </a:solidFill>
                <a:effectLst/>
                <a:latin typeface="+mn-lt"/>
                <a:ea typeface="+mn-ea"/>
                <a:cs typeface="+mn-cs"/>
              </a:rPr>
              <a:t>Emphasize the human purpose of what is being learned and its relationship to the students' experience (</a:t>
            </a:r>
            <a:r>
              <a:rPr lang="en-US" sz="1200" kern="1200" dirty="0" err="1">
                <a:solidFill>
                  <a:schemeClr val="tx1"/>
                </a:solidFill>
                <a:effectLst/>
                <a:latin typeface="+mn-lt"/>
                <a:ea typeface="+mn-ea"/>
                <a:cs typeface="+mn-cs"/>
              </a:rPr>
              <a:t>Wlodkowski</a:t>
            </a:r>
            <a:r>
              <a:rPr lang="en-US" sz="1200" kern="1200" dirty="0">
                <a:solidFill>
                  <a:schemeClr val="tx1"/>
                </a:solidFill>
                <a:effectLst/>
                <a:latin typeface="+mn-lt"/>
                <a:ea typeface="+mn-ea"/>
                <a:cs typeface="+mn-cs"/>
              </a:rPr>
              <a:t>, 1995). </a:t>
            </a:r>
          </a:p>
          <a:p>
            <a:r>
              <a:rPr lang="en-US" sz="1200" kern="1200" dirty="0">
                <a:solidFill>
                  <a:schemeClr val="tx1"/>
                </a:solidFill>
                <a:effectLst/>
                <a:latin typeface="+mn-lt"/>
                <a:ea typeface="+mn-ea"/>
                <a:cs typeface="+mn-cs"/>
              </a:rPr>
              <a:t>Encourage students to make choices in content and assessment methods based on their experiences, values, needs, and strengths. </a:t>
            </a:r>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67</a:t>
            </a:fld>
            <a:endParaRPr lang="en-US"/>
          </a:p>
        </p:txBody>
      </p:sp>
    </p:spTree>
    <p:extLst>
      <p:ext uri="{BB962C8B-B14F-4D97-AF65-F5344CB8AC3E}">
        <p14:creationId xmlns:p14="http://schemas.microsoft.com/office/powerpoint/2010/main" val="18498619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psychological pattern in which people doubt their accomplishments and have a persistent, often internalized fear of being exposed as a "fraud".</a:t>
            </a:r>
          </a:p>
          <a:p>
            <a:endParaRPr lang="en-US" dirty="0"/>
          </a:p>
          <a:p>
            <a:endParaRPr lang="en-US" dirty="0"/>
          </a:p>
        </p:txBody>
      </p:sp>
      <p:sp>
        <p:nvSpPr>
          <p:cNvPr id="4" name="Slide Number Placeholder 3"/>
          <p:cNvSpPr>
            <a:spLocks noGrp="1"/>
          </p:cNvSpPr>
          <p:nvPr>
            <p:ph type="sldNum" sz="quarter" idx="10"/>
          </p:nvPr>
        </p:nvSpPr>
        <p:spPr/>
        <p:txBody>
          <a:bodyPr/>
          <a:lstStyle/>
          <a:p>
            <a:fld id="{5DE99D16-F41C-F54F-AB43-B7347F2B4576}" type="slidenum">
              <a:rPr lang="en-US" smtClean="0"/>
              <a:t>68</a:t>
            </a:fld>
            <a:endParaRPr lang="en-US"/>
          </a:p>
        </p:txBody>
      </p:sp>
    </p:spTree>
    <p:extLst>
      <p:ext uri="{BB962C8B-B14F-4D97-AF65-F5344CB8AC3E}">
        <p14:creationId xmlns:p14="http://schemas.microsoft.com/office/powerpoint/2010/main" val="96489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D24BA98-DD08-1F44-93A4-B84A5BAAFB75}"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508318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2AA7F3-B672-994D-A70B-BA9EC5518002}"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510178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51D738-70CD-4040-A395-A0F03CC36CB5}"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3197985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79700B-44E6-1F48-AADF-A9B071554ACC}"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301625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AD1F304-E74C-B249-BE46-2FFF213ADC6F}" type="datetime1">
              <a:rPr lang="en-US" smtClean="0"/>
              <a:t>9/15/18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3338531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BFC691-A8FC-D249-BBD7-CBF1764AD8D3}" type="datetime1">
              <a:rPr lang="en-US" smtClean="0"/>
              <a:t>9/15/18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167205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C62739-EF2C-7943-B9BF-8F838E6EB066}" type="datetime1">
              <a:rPr lang="en-US" smtClean="0"/>
              <a:t>9/15/18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127097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D1DAB2-A47A-1642-8F50-BBD87C838F66}"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290269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0A6F18-61EB-4141-BD15-7800D004FDD0}"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53568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F8CA1F-2905-FD45-993C-E8E4B57642B7}"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400214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14035D-10F2-1944-A99A-2AC7F5F929B7}"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711458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D99200-C4D0-A648-AD8C-6B01C5B6E2CE}"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00962-A6C1-40E6-92EE-7637C28E7A31}" type="slidenum">
              <a:rPr lang="en-US" smtClean="0"/>
              <a:pPr/>
              <a:t>‹#›</a:t>
            </a:fld>
            <a:endParaRPr lang="en-US"/>
          </a:p>
        </p:txBody>
      </p:sp>
    </p:spTree>
    <p:extLst>
      <p:ext uri="{BB962C8B-B14F-4D97-AF65-F5344CB8AC3E}">
        <p14:creationId xmlns:p14="http://schemas.microsoft.com/office/powerpoint/2010/main" val="1840848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914400" y="546100"/>
            <a:ext cx="7332133" cy="825500"/>
          </a:xfrm>
          <a:prstGeom prst="rect">
            <a:avLst/>
          </a:prstGeom>
          <a:noFill/>
          <a:ln w="9525">
            <a:noFill/>
            <a:miter lim="800000"/>
            <a:headEnd/>
            <a:tailEnd/>
          </a:ln>
        </p:spPr>
        <p:txBody>
          <a:bodyPr/>
          <a:lstStyle/>
          <a:p>
            <a:pPr lvl="0"/>
            <a:r>
              <a:rPr lang="en-US"/>
              <a:t>Click to edit Master title style</a:t>
            </a:r>
            <a:endParaRPr lang="en-US" dirty="0"/>
          </a:p>
        </p:txBody>
      </p:sp>
      <p:sp>
        <p:nvSpPr>
          <p:cNvPr id="11" name="Text Placeholder 10"/>
          <p:cNvSpPr>
            <a:spLocks noGrp="1"/>
          </p:cNvSpPr>
          <p:nvPr>
            <p:ph type="body" sz="quarter" idx="12"/>
          </p:nvPr>
        </p:nvSpPr>
        <p:spPr>
          <a:xfrm>
            <a:off x="914400" y="1371600"/>
            <a:ext cx="7332663" cy="4210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3"/>
          </p:nvPr>
        </p:nvSpPr>
        <p:spPr/>
        <p:txBody>
          <a:bodyPr/>
          <a:lstStyle>
            <a:lvl1pPr>
              <a:defRPr/>
            </a:lvl1pPr>
          </a:lstStyle>
          <a:p>
            <a:pPr>
              <a:defRPr/>
            </a:pPr>
            <a:fld id="{28F5333D-20A2-4F3B-8B48-29F8FF2BF65E}" type="datetime1">
              <a:rPr lang="en-US"/>
              <a:pPr>
                <a:defRPr/>
              </a:pPr>
              <a:t>9/15/18</a:t>
            </a:fld>
            <a:endParaRPr lang="en-US"/>
          </a:p>
        </p:txBody>
      </p:sp>
      <p:sp>
        <p:nvSpPr>
          <p:cNvPr id="5" name="Slide Number Placeholder 5"/>
          <p:cNvSpPr>
            <a:spLocks noGrp="1"/>
          </p:cNvSpPr>
          <p:nvPr>
            <p:ph type="sldNum" sz="quarter" idx="14"/>
          </p:nvPr>
        </p:nvSpPr>
        <p:spPr/>
        <p:txBody>
          <a:bodyPr/>
          <a:lstStyle>
            <a:lvl1pPr>
              <a:defRPr/>
            </a:lvl1pPr>
          </a:lstStyle>
          <a:p>
            <a:pPr>
              <a:defRPr/>
            </a:pPr>
            <a:fld id="{3F2853B7-E3E2-4E23-BA4F-1FF34ABC71F4}" type="slidenum">
              <a:rPr lang="en-US"/>
              <a:pPr>
                <a:defRPr/>
              </a:pPr>
              <a:t>‹#›</a:t>
            </a:fld>
            <a:endParaRPr lang="en-US"/>
          </a:p>
        </p:txBody>
      </p:sp>
    </p:spTree>
    <p:extLst>
      <p:ext uri="{BB962C8B-B14F-4D97-AF65-F5344CB8AC3E}">
        <p14:creationId xmlns:p14="http://schemas.microsoft.com/office/powerpoint/2010/main" val="2779833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880571-DF0C-9A45-A699-EDB6299622B2}"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B79F71-12E3-3041-8ECB-AF02611CE2CC}"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E888A0-5D3F-F945-90C3-BF32432BE3AE}"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12FB9A-EFB4-3144-96A8-6B28E5CF4997}"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45A036-F053-7A45-90DA-7FF1F6A2414F}" type="datetime1">
              <a:rPr lang="en-US" smtClean="0"/>
              <a:t>9/15/18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87D87E-12C8-AA4C-8FE4-CD5CB547F93C}" type="datetime1">
              <a:rPr lang="en-US" smtClean="0"/>
              <a:t>9/15/18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6B1FE-85E2-AE48-AD86-BDE97E8919F5}" type="datetime1">
              <a:rPr lang="en-US" smtClean="0"/>
              <a:t>9/15/18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3E0895-78C6-9249-8532-A4B88BA61193}"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EFD86D-DC4C-3B4C-9881-ACB991AF11BE}"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59F124-0CA3-EF4A-9891-7563F7F0F289}"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0E1673-0123-DC40-8F35-AB747C56FFFA}"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66DF9A-3F9E-9A4A-A82B-9A671DB12A9F}"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FE3A9-BB66-CC4A-B87C-46ECFB5CDCEF}"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3AE555-6477-BD45-809A-8F200E445F12}"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BC798F-876A-1044-97A3-55B6C8355001}"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1F8B0B-348C-9E45-A392-3190038DC60C}" type="datetime1">
              <a:rPr lang="en-US" smtClean="0"/>
              <a:t>9/15/18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6A87E1-6720-4043-800B-AFD9D283F1F7}" type="datetime1">
              <a:rPr lang="en-US" smtClean="0"/>
              <a:t>9/15/18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0D73D-B405-324E-A11C-7BBC8813A6A1}" type="datetime1">
              <a:rPr lang="en-US" smtClean="0"/>
              <a:t>9/15/18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8CB25F-DF84-E642-A3AC-E418EFC02848}"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BFCD4A-1386-8446-87C6-91CC2564001C}" type="datetime1">
              <a:rPr lang="en-US" smtClean="0"/>
              <a:t>9/15/18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373359-6AF9-5640-A889-4C641EF5F387}"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C7D928-A532-F643-8FF2-79DA09889D73}"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594FE-99CD-F442-BA18-026660834246}"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5F6EC-D05C-6641-AEAC-3EACD6812415}" type="datetime1">
              <a:rPr lang="en-US" smtClean="0"/>
              <a:t>9/15/18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00962-A6C1-40E6-92EE-7637C28E7A31}" type="slidenum">
              <a:rPr lang="en-US" smtClean="0"/>
              <a:pPr/>
              <a:t>‹#›</a:t>
            </a:fld>
            <a:endParaRPr lang="en-US"/>
          </a:p>
        </p:txBody>
      </p:sp>
    </p:spTree>
    <p:extLst>
      <p:ext uri="{BB962C8B-B14F-4D97-AF65-F5344CB8AC3E}">
        <p14:creationId xmlns:p14="http://schemas.microsoft.com/office/powerpoint/2010/main" val="1840848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D4BE44-A109-7E4C-91EF-133D80D9D72E}" type="datetime1">
              <a:rPr lang="en-US" smtClean="0"/>
              <a:t>9/15/18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594FE-99CD-F442-BA18-026660834246}" type="slidenum">
              <a:rPr lang="en-US" smtClean="0"/>
              <a:t>‹#›</a:t>
            </a:fld>
            <a:endParaRPr lang="en-US"/>
          </a:p>
        </p:txBody>
      </p:sp>
    </p:spTree>
    <p:extLst>
      <p:ext uri="{BB962C8B-B14F-4D97-AF65-F5344CB8AC3E}">
        <p14:creationId xmlns:p14="http://schemas.microsoft.com/office/powerpoint/2010/main" val="2510937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86"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4CFABA-86E2-1B41-AB93-305F01FD22C5}" type="datetime1">
              <a:rPr lang="en-US" smtClean="0"/>
              <a:t>9/15/18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594FE-99CD-F442-BA18-026660834246}"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B16CD-B1A5-1345-878A-643985BDDD4E}" type="datetime1">
              <a:rPr lang="en-US" smtClean="0"/>
              <a:t>9/15/18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4594FE-99CD-F442-BA18-026660834246}"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6.xml"/><Relationship Id="rId4" Type="http://schemas.openxmlformats.org/officeDocument/2006/relationships/image" Target="../media/image7.gif"/></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7.xml"/><Relationship Id="rId7" Type="http://schemas.openxmlformats.org/officeDocument/2006/relationships/diagramColors" Target="../diagrams/colors1.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6.tiff"/><Relationship Id="rId4" Type="http://schemas.openxmlformats.org/officeDocument/2006/relationships/image" Target="../media/image35.tif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37.png"/><Relationship Id="rId4" Type="http://schemas.openxmlformats.org/officeDocument/2006/relationships/oleObject" Target="../embeddings/oleObject2.bin"/></Relationships>
</file>

<file path=ppt/slides/_rels/slide63.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66.xml.rels><?xml version="1.0" encoding="UTF-8" standalone="yes"?>
<Relationships xmlns="http://schemas.openxmlformats.org/package/2006/relationships"><Relationship Id="rId3" Type="http://schemas.openxmlformats.org/officeDocument/2006/relationships/hyperlink" Target="https://implicit.harvard.edu/self-assessment"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09022"/>
            <a:ext cx="7772400" cy="1470025"/>
          </a:xfrm>
        </p:spPr>
        <p:txBody>
          <a:bodyPr>
            <a:normAutofit fontScale="90000"/>
          </a:bodyPr>
          <a:lstStyle/>
          <a:p>
            <a:r>
              <a:rPr lang="en-US" sz="4900" dirty="0"/>
              <a:t>Evidence-based Undergraduate Teaching in STEM:</a:t>
            </a:r>
            <a:br>
              <a:rPr lang="en-US" sz="4900" dirty="0"/>
            </a:br>
            <a:r>
              <a:rPr lang="en-US" sz="3600" dirty="0"/>
              <a:t>I took a MOOC and it was good</a:t>
            </a:r>
            <a:endParaRPr lang="en-US" dirty="0"/>
          </a:p>
        </p:txBody>
      </p:sp>
      <p:sp>
        <p:nvSpPr>
          <p:cNvPr id="3" name="Subtitle 2"/>
          <p:cNvSpPr>
            <a:spLocks noGrp="1"/>
          </p:cNvSpPr>
          <p:nvPr>
            <p:ph type="subTitle" idx="1"/>
          </p:nvPr>
        </p:nvSpPr>
        <p:spPr>
          <a:xfrm>
            <a:off x="1371600" y="5627054"/>
            <a:ext cx="6400800" cy="1081422"/>
          </a:xfrm>
        </p:spPr>
        <p:txBody>
          <a:bodyPr>
            <a:normAutofit lnSpcReduction="10000"/>
          </a:bodyPr>
          <a:lstStyle/>
          <a:p>
            <a:r>
              <a:rPr lang="en-US" dirty="0"/>
              <a:t>Kristen M DeAngelis, PhD</a:t>
            </a:r>
          </a:p>
          <a:p>
            <a:r>
              <a:rPr lang="en-US" dirty="0"/>
              <a:t>Sept 18, 2018</a:t>
            </a:r>
          </a:p>
        </p:txBody>
      </p:sp>
      <p:pic>
        <p:nvPicPr>
          <p:cNvPr id="7" name="Picture 6">
            <a:extLst>
              <a:ext uri="{FF2B5EF4-FFF2-40B4-BE49-F238E27FC236}">
                <a16:creationId xmlns:a16="http://schemas.microsoft.com/office/drawing/2014/main" id="{033B9547-53F0-7742-B514-6608FF7A8145}"/>
              </a:ext>
            </a:extLst>
          </p:cNvPr>
          <p:cNvPicPr>
            <a:picLocks noChangeAspect="1"/>
          </p:cNvPicPr>
          <p:nvPr/>
        </p:nvPicPr>
        <p:blipFill rotWithShape="1">
          <a:blip r:embed="rId3"/>
          <a:srcRect t="26143" b="6668"/>
          <a:stretch/>
        </p:blipFill>
        <p:spPr>
          <a:xfrm>
            <a:off x="2447365" y="2649071"/>
            <a:ext cx="4249270" cy="2855050"/>
          </a:xfrm>
          <a:prstGeom prst="rect">
            <a:avLst/>
          </a:prstGeom>
        </p:spPr>
      </p:pic>
    </p:spTree>
    <p:extLst>
      <p:ext uri="{BB962C8B-B14F-4D97-AF65-F5344CB8AC3E}">
        <p14:creationId xmlns:p14="http://schemas.microsoft.com/office/powerpoint/2010/main" val="1190489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pPr marL="514350" indent="-514350">
              <a:buFont typeface="+mj-lt"/>
              <a:buAutoNum type="arabicPeriod"/>
            </a:pPr>
            <a:r>
              <a:rPr lang="en-US" dirty="0"/>
              <a:t>Describe the 8-week CIRTL MOOC, </a:t>
            </a:r>
            <a:r>
              <a:rPr lang="en-US" u="sng" dirty="0">
                <a:effectLst/>
              </a:rPr>
              <a:t>An Introduction to Evidence-Based Undergraduate STEM Teaching. </a:t>
            </a:r>
          </a:p>
          <a:p>
            <a:pPr marL="514350" indent="-514350">
              <a:buFont typeface="+mj-lt"/>
              <a:buAutoNum type="arabicPeriod"/>
            </a:pPr>
            <a:r>
              <a:rPr lang="en-US" dirty="0"/>
              <a:t>Identify some tools that you can use to improve STEM learning outcomes for undergraduate students. </a:t>
            </a:r>
          </a:p>
          <a:p>
            <a:pPr marL="514350" indent="-514350">
              <a:buFont typeface="+mj-lt"/>
              <a:buAutoNum type="arabicPeriod"/>
            </a:pPr>
            <a:r>
              <a:rPr lang="en-US" dirty="0"/>
              <a:t>Feel enabled to incorporate one or two new ideas into your teaching. </a:t>
            </a:r>
          </a:p>
        </p:txBody>
      </p:sp>
      <p:sp>
        <p:nvSpPr>
          <p:cNvPr id="4" name="Slide Number Placeholder 3"/>
          <p:cNvSpPr>
            <a:spLocks noGrp="1"/>
          </p:cNvSpPr>
          <p:nvPr>
            <p:ph type="sldNum" sz="quarter" idx="12"/>
          </p:nvPr>
        </p:nvSpPr>
        <p:spPr/>
        <p:txBody>
          <a:bodyPr/>
          <a:lstStyle/>
          <a:p>
            <a:fld id="{884594FE-99CD-F442-BA18-026660834246}" type="slidenum">
              <a:rPr lang="en-US" smtClean="0"/>
              <a:t>2</a:t>
            </a:fld>
            <a:endParaRPr lang="en-US"/>
          </a:p>
        </p:txBody>
      </p:sp>
    </p:spTree>
    <p:extLst>
      <p:ext uri="{BB962C8B-B14F-4D97-AF65-F5344CB8AC3E}">
        <p14:creationId xmlns:p14="http://schemas.microsoft.com/office/powerpoint/2010/main" val="1185417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effectLst/>
              </a:rPr>
              <a:t>An Introduction to Evidence-Based Undergraduate STEM Teaching</a:t>
            </a:r>
            <a:endParaRPr lang="en-US" dirty="0"/>
          </a:p>
        </p:txBody>
      </p:sp>
      <p:sp>
        <p:nvSpPr>
          <p:cNvPr id="3" name="Content Placeholder 2"/>
          <p:cNvSpPr>
            <a:spLocks noGrp="1"/>
          </p:cNvSpPr>
          <p:nvPr>
            <p:ph idx="1"/>
          </p:nvPr>
        </p:nvSpPr>
        <p:spPr>
          <a:xfrm>
            <a:off x="457200" y="1677168"/>
            <a:ext cx="8229600" cy="4525963"/>
          </a:xfrm>
        </p:spPr>
        <p:txBody>
          <a:bodyPr>
            <a:normAutofit fontScale="92500" lnSpcReduction="10000"/>
          </a:bodyPr>
          <a:lstStyle/>
          <a:p>
            <a:r>
              <a:rPr lang="en-US" dirty="0"/>
              <a:t>CIRTL is the Center for Integrated Research, Teaching and Learning (</a:t>
            </a:r>
            <a:r>
              <a:rPr lang="en-US" u="sng" dirty="0" err="1"/>
              <a:t>CIRTL.net</a:t>
            </a:r>
            <a:r>
              <a:rPr lang="en-US" dirty="0"/>
              <a:t>)</a:t>
            </a:r>
          </a:p>
          <a:p>
            <a:pPr lvl="1"/>
            <a:r>
              <a:rPr lang="en-US" dirty="0"/>
              <a:t>Network of R-1 institutions with a shared goal of improving college and university teaching</a:t>
            </a:r>
          </a:p>
          <a:p>
            <a:pPr lvl="1"/>
            <a:r>
              <a:rPr lang="en-US" dirty="0"/>
              <a:t>Includes UMass via TEFD</a:t>
            </a:r>
          </a:p>
          <a:p>
            <a:r>
              <a:rPr lang="en-US" dirty="0"/>
              <a:t>Massive Open Online Course (MOOC)</a:t>
            </a:r>
          </a:p>
          <a:p>
            <a:pPr lvl="1"/>
            <a:r>
              <a:rPr lang="en-US" dirty="0"/>
              <a:t>Synchronized course graded by peer-review</a:t>
            </a:r>
          </a:p>
          <a:p>
            <a:pPr lvl="1"/>
            <a:r>
              <a:rPr lang="en-US" dirty="0"/>
              <a:t>supported by the NSF under a grant to Boston U, Michigan State U, U of Wisconsin, and Vanderbilt U</a:t>
            </a:r>
          </a:p>
          <a:p>
            <a:r>
              <a:rPr lang="en-US" u="sng" dirty="0" err="1"/>
              <a:t>STEMTeachingCourse.org</a:t>
            </a:r>
            <a:endParaRPr lang="en-US" u="sng" dirty="0"/>
          </a:p>
        </p:txBody>
      </p:sp>
      <p:sp>
        <p:nvSpPr>
          <p:cNvPr id="4" name="Slide Number Placeholder 3"/>
          <p:cNvSpPr>
            <a:spLocks noGrp="1"/>
          </p:cNvSpPr>
          <p:nvPr>
            <p:ph type="sldNum" sz="quarter" idx="12"/>
          </p:nvPr>
        </p:nvSpPr>
        <p:spPr/>
        <p:txBody>
          <a:bodyPr/>
          <a:lstStyle/>
          <a:p>
            <a:fld id="{884594FE-99CD-F442-BA18-026660834246}" type="slidenum">
              <a:rPr lang="en-US" smtClean="0"/>
              <a:t>3</a:t>
            </a:fld>
            <a:endParaRPr lang="en-US"/>
          </a:p>
        </p:txBody>
      </p:sp>
    </p:spTree>
    <p:extLst>
      <p:ext uri="{BB962C8B-B14F-4D97-AF65-F5344CB8AC3E}">
        <p14:creationId xmlns:p14="http://schemas.microsoft.com/office/powerpoint/2010/main" val="832333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b="13873"/>
          <a:stretch/>
        </p:blipFill>
        <p:spPr>
          <a:xfrm>
            <a:off x="1375597" y="1727827"/>
            <a:ext cx="6347237" cy="2099118"/>
          </a:xfrm>
          <a:prstGeom prst="rect">
            <a:avLst/>
          </a:prstGeom>
        </p:spPr>
      </p:pic>
      <p:sp>
        <p:nvSpPr>
          <p:cNvPr id="4" name="Title 3"/>
          <p:cNvSpPr>
            <a:spLocks noGrp="1"/>
          </p:cNvSpPr>
          <p:nvPr>
            <p:ph type="title"/>
          </p:nvPr>
        </p:nvSpPr>
        <p:spPr>
          <a:xfrm>
            <a:off x="1717115" y="274638"/>
            <a:ext cx="5664200" cy="1143000"/>
          </a:xfrm>
        </p:spPr>
        <p:txBody>
          <a:bodyPr/>
          <a:lstStyle/>
          <a:p>
            <a:r>
              <a:rPr lang="en-US" dirty="0"/>
              <a:t>It works!</a:t>
            </a:r>
          </a:p>
        </p:txBody>
      </p:sp>
      <p:sp>
        <p:nvSpPr>
          <p:cNvPr id="11" name="Slide Number Placeholder 10"/>
          <p:cNvSpPr>
            <a:spLocks noGrp="1"/>
          </p:cNvSpPr>
          <p:nvPr>
            <p:ph type="sldNum" sz="quarter" idx="12"/>
          </p:nvPr>
        </p:nvSpPr>
        <p:spPr/>
        <p:txBody>
          <a:bodyPr/>
          <a:lstStyle/>
          <a:p>
            <a:fld id="{884594FE-99CD-F442-BA18-026660834246}" type="slidenum">
              <a:rPr lang="en-US" smtClean="0"/>
              <a:t>4</a:t>
            </a:fld>
            <a:endParaRPr lang="en-US"/>
          </a:p>
        </p:txBody>
      </p:sp>
      <p:pic>
        <p:nvPicPr>
          <p:cNvPr id="6" name="Picture 5"/>
          <p:cNvPicPr>
            <a:picLocks noChangeAspect="1"/>
          </p:cNvPicPr>
          <p:nvPr/>
        </p:nvPicPr>
        <p:blipFill>
          <a:blip r:embed="rId4"/>
          <a:stretch>
            <a:fillRect/>
          </a:stretch>
        </p:blipFill>
        <p:spPr>
          <a:xfrm>
            <a:off x="1361609" y="4040720"/>
            <a:ext cx="6375212" cy="2817280"/>
          </a:xfrm>
          <a:prstGeom prst="rect">
            <a:avLst/>
          </a:prstGeom>
        </p:spPr>
      </p:pic>
      <p:pic>
        <p:nvPicPr>
          <p:cNvPr id="7" name="Picture 6"/>
          <p:cNvPicPr>
            <a:picLocks noChangeAspect="1"/>
          </p:cNvPicPr>
          <p:nvPr/>
        </p:nvPicPr>
        <p:blipFill>
          <a:blip r:embed="rId5"/>
          <a:stretch>
            <a:fillRect/>
          </a:stretch>
        </p:blipFill>
        <p:spPr>
          <a:xfrm>
            <a:off x="154725" y="157654"/>
            <a:ext cx="2359795" cy="1441022"/>
          </a:xfrm>
          <a:prstGeom prst="rect">
            <a:avLst/>
          </a:prstGeom>
        </p:spPr>
      </p:pic>
      <p:sp>
        <p:nvSpPr>
          <p:cNvPr id="8" name="TextBox 7"/>
          <p:cNvSpPr txBox="1"/>
          <p:nvPr/>
        </p:nvSpPr>
        <p:spPr>
          <a:xfrm>
            <a:off x="3177104" y="1522968"/>
            <a:ext cx="2744223" cy="369332"/>
          </a:xfrm>
          <a:prstGeom prst="rect">
            <a:avLst/>
          </a:prstGeom>
          <a:noFill/>
        </p:spPr>
        <p:txBody>
          <a:bodyPr wrap="none" rtlCol="0">
            <a:spAutoFit/>
          </a:bodyPr>
          <a:lstStyle/>
          <a:p>
            <a:r>
              <a:rPr lang="en-US" dirty="0"/>
              <a:t>MICROBIO 480 Spring 2017</a:t>
            </a:r>
          </a:p>
        </p:txBody>
      </p:sp>
      <p:sp>
        <p:nvSpPr>
          <p:cNvPr id="9" name="TextBox 8"/>
          <p:cNvSpPr txBox="1"/>
          <p:nvPr/>
        </p:nvSpPr>
        <p:spPr>
          <a:xfrm>
            <a:off x="3177104" y="3909732"/>
            <a:ext cx="2744223" cy="369332"/>
          </a:xfrm>
          <a:prstGeom prst="rect">
            <a:avLst/>
          </a:prstGeom>
          <a:noFill/>
        </p:spPr>
        <p:txBody>
          <a:bodyPr wrap="none" rtlCol="0">
            <a:spAutoFit/>
          </a:bodyPr>
          <a:lstStyle/>
          <a:p>
            <a:r>
              <a:rPr lang="en-US" dirty="0"/>
              <a:t>MICROBIO 480 Spring 2018</a:t>
            </a:r>
          </a:p>
        </p:txBody>
      </p:sp>
    </p:spTree>
    <p:extLst>
      <p:ext uri="{BB962C8B-B14F-4D97-AF65-F5344CB8AC3E}">
        <p14:creationId xmlns:p14="http://schemas.microsoft.com/office/powerpoint/2010/main" val="547435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Evidence-based STEM Teaching</a:t>
            </a:r>
          </a:p>
        </p:txBody>
      </p:sp>
      <p:sp>
        <p:nvSpPr>
          <p:cNvPr id="3" name="Content Placeholder 2"/>
          <p:cNvSpPr>
            <a:spLocks noGrp="1"/>
          </p:cNvSpPr>
          <p:nvPr>
            <p:ph idx="1"/>
          </p:nvPr>
        </p:nvSpPr>
        <p:spPr>
          <a:xfrm>
            <a:off x="457200" y="1630455"/>
            <a:ext cx="8229600" cy="4525963"/>
          </a:xfrm>
        </p:spPr>
        <p:txBody>
          <a:bodyPr>
            <a:normAutofit lnSpcReduction="10000"/>
          </a:bodyPr>
          <a:lstStyle/>
          <a:p>
            <a:pPr marL="514350" indent="-514350">
              <a:lnSpc>
                <a:spcPct val="90000"/>
              </a:lnSpc>
              <a:buFont typeface="+mj-lt"/>
              <a:buAutoNum type="arabicPeriod"/>
            </a:pPr>
            <a:r>
              <a:rPr lang="en-US" dirty="0"/>
              <a:t>Principles of Learning</a:t>
            </a:r>
          </a:p>
          <a:p>
            <a:pPr marL="914400" lvl="1" indent="-514350">
              <a:lnSpc>
                <a:spcPct val="90000"/>
              </a:lnSpc>
              <a:buFont typeface="+mj-lt"/>
              <a:buAutoNum type="arabicPeriod"/>
            </a:pPr>
            <a:r>
              <a:rPr lang="en-US" dirty="0"/>
              <a:t>Prior Knowledge</a:t>
            </a:r>
          </a:p>
          <a:p>
            <a:pPr marL="914400" lvl="1" indent="-514350">
              <a:lnSpc>
                <a:spcPct val="90000"/>
              </a:lnSpc>
              <a:buFont typeface="+mj-lt"/>
              <a:buAutoNum type="arabicPeriod"/>
            </a:pPr>
            <a:r>
              <a:rPr lang="en-US" dirty="0"/>
              <a:t>Knowledge Organization</a:t>
            </a:r>
          </a:p>
          <a:p>
            <a:pPr marL="914400" lvl="1" indent="-514350">
              <a:lnSpc>
                <a:spcPct val="90000"/>
              </a:lnSpc>
              <a:buFont typeface="+mj-lt"/>
              <a:buAutoNum type="arabicPeriod"/>
            </a:pPr>
            <a:r>
              <a:rPr lang="en-US" dirty="0"/>
              <a:t>Motivation and Learning</a:t>
            </a:r>
          </a:p>
          <a:p>
            <a:pPr marL="914400" lvl="1" indent="-514350">
              <a:lnSpc>
                <a:spcPct val="90000"/>
              </a:lnSpc>
              <a:buFont typeface="+mj-lt"/>
              <a:buAutoNum type="arabicPeriod"/>
            </a:pPr>
            <a:r>
              <a:rPr lang="en-US" dirty="0"/>
              <a:t>Practice and Feedback</a:t>
            </a:r>
          </a:p>
          <a:p>
            <a:pPr marL="514350" indent="-514350">
              <a:lnSpc>
                <a:spcPct val="90000"/>
              </a:lnSpc>
              <a:buFont typeface="+mj-lt"/>
              <a:buAutoNum type="arabicPeriod"/>
            </a:pPr>
            <a:r>
              <a:rPr lang="en-US" dirty="0"/>
              <a:t>Learning Objectives</a:t>
            </a:r>
          </a:p>
          <a:p>
            <a:pPr marL="514350" indent="-514350">
              <a:lnSpc>
                <a:spcPct val="90000"/>
              </a:lnSpc>
              <a:buFont typeface="+mj-lt"/>
              <a:buAutoNum type="arabicPeriod"/>
            </a:pPr>
            <a:r>
              <a:rPr lang="en-US" dirty="0"/>
              <a:t>Assessment</a:t>
            </a:r>
          </a:p>
          <a:p>
            <a:pPr marL="514350" indent="-514350">
              <a:lnSpc>
                <a:spcPct val="90000"/>
              </a:lnSpc>
              <a:buFont typeface="+mj-lt"/>
              <a:buAutoNum type="arabicPeriod"/>
            </a:pPr>
            <a:r>
              <a:rPr lang="en-US" dirty="0"/>
              <a:t>Active Learning</a:t>
            </a:r>
          </a:p>
          <a:p>
            <a:pPr marL="514350" indent="-514350">
              <a:lnSpc>
                <a:spcPct val="90000"/>
              </a:lnSpc>
              <a:buFont typeface="+mj-lt"/>
              <a:buAutoNum type="arabicPeriod"/>
            </a:pPr>
            <a:r>
              <a:rPr lang="en-US" dirty="0"/>
              <a:t>Inclusive Teaching</a:t>
            </a:r>
          </a:p>
        </p:txBody>
      </p:sp>
      <p:sp>
        <p:nvSpPr>
          <p:cNvPr id="4" name="Slide Number Placeholder 3"/>
          <p:cNvSpPr>
            <a:spLocks noGrp="1"/>
          </p:cNvSpPr>
          <p:nvPr>
            <p:ph type="sldNum" sz="quarter" idx="12"/>
          </p:nvPr>
        </p:nvSpPr>
        <p:spPr/>
        <p:txBody>
          <a:bodyPr/>
          <a:lstStyle/>
          <a:p>
            <a:fld id="{884594FE-99CD-F442-BA18-026660834246}" type="slidenum">
              <a:rPr lang="en-US" smtClean="0"/>
              <a:t>5</a:t>
            </a:fld>
            <a:endParaRPr lang="en-US"/>
          </a:p>
        </p:txBody>
      </p:sp>
    </p:spTree>
    <p:extLst>
      <p:ext uri="{BB962C8B-B14F-4D97-AF65-F5344CB8AC3E}">
        <p14:creationId xmlns:p14="http://schemas.microsoft.com/office/powerpoint/2010/main" val="312739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Week 1. Principles of Learning, Principle #1: Prior Knowledge</a:t>
            </a:r>
          </a:p>
        </p:txBody>
      </p:sp>
      <p:sp>
        <p:nvSpPr>
          <p:cNvPr id="3" name="Content Placeholder 2"/>
          <p:cNvSpPr>
            <a:spLocks noGrp="1"/>
          </p:cNvSpPr>
          <p:nvPr>
            <p:ph idx="1"/>
          </p:nvPr>
        </p:nvSpPr>
        <p:spPr>
          <a:xfrm>
            <a:off x="457200" y="1855693"/>
            <a:ext cx="4715691" cy="4525963"/>
          </a:xfrm>
        </p:spPr>
        <p:txBody>
          <a:bodyPr>
            <a:normAutofit fontScale="85000" lnSpcReduction="20000"/>
          </a:bodyPr>
          <a:lstStyle/>
          <a:p>
            <a:pPr>
              <a:lnSpc>
                <a:spcPct val="120000"/>
              </a:lnSpc>
            </a:pPr>
            <a:r>
              <a:rPr lang="en-US" b="1" dirty="0"/>
              <a:t>Mental models </a:t>
            </a:r>
            <a:r>
              <a:rPr lang="en-US" dirty="0"/>
              <a:t>that students carry into a new course can influence their perception of new information</a:t>
            </a:r>
          </a:p>
          <a:p>
            <a:pPr>
              <a:lnSpc>
                <a:spcPct val="120000"/>
              </a:lnSpc>
            </a:pPr>
            <a:r>
              <a:rPr lang="en-US" dirty="0"/>
              <a:t>Activating prior knowledge helps to address and change misconceptions</a:t>
            </a:r>
          </a:p>
          <a:p>
            <a:pPr>
              <a:lnSpc>
                <a:spcPct val="120000"/>
              </a:lnSpc>
            </a:pPr>
            <a:r>
              <a:rPr lang="en-US" dirty="0"/>
              <a:t>Understanding typical types of misconceptions can help dispel them</a:t>
            </a:r>
          </a:p>
          <a:p>
            <a:pPr>
              <a:lnSpc>
                <a:spcPct val="120000"/>
              </a:lnSpc>
            </a:pPr>
            <a:endParaRPr lang="en-US" dirty="0"/>
          </a:p>
        </p:txBody>
      </p:sp>
      <p:sp>
        <p:nvSpPr>
          <p:cNvPr id="4" name="Slide Number Placeholder 3"/>
          <p:cNvSpPr>
            <a:spLocks noGrp="1"/>
          </p:cNvSpPr>
          <p:nvPr>
            <p:ph type="sldNum" sz="quarter" idx="12"/>
          </p:nvPr>
        </p:nvSpPr>
        <p:spPr/>
        <p:txBody>
          <a:bodyPr/>
          <a:lstStyle/>
          <a:p>
            <a:fld id="{884594FE-99CD-F442-BA18-026660834246}" type="slidenum">
              <a:rPr lang="en-US" smtClean="0"/>
              <a:t>6</a:t>
            </a:fld>
            <a:endParaRPr lang="en-US"/>
          </a:p>
        </p:txBody>
      </p:sp>
      <p:pic>
        <p:nvPicPr>
          <p:cNvPr id="5" name="Picture 2" descr="http://photos-f.ak.instagram.com/hphotos-ak-xfp1/1971432_230074557192597_1366369551_n.jpg">
            <a:extLst>
              <a:ext uri="{FF2B5EF4-FFF2-40B4-BE49-F238E27FC236}">
                <a16:creationId xmlns:a16="http://schemas.microsoft.com/office/drawing/2014/main" id="{E401FD42-CAB8-2542-83B5-875D39876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644" y="1992085"/>
            <a:ext cx="3513909" cy="35139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3233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a:t>Categories of Misconceptions</a:t>
            </a:r>
            <a:br>
              <a:rPr lang="en-US" sz="4900" dirty="0"/>
            </a:br>
            <a:r>
              <a:rPr lang="en-US" sz="2700" dirty="0"/>
              <a:t>Adapted from Chi &amp; Roscoe (2002)</a:t>
            </a:r>
          </a:p>
        </p:txBody>
      </p:sp>
      <p:sp>
        <p:nvSpPr>
          <p:cNvPr id="6" name="Content Placeholder 5"/>
          <p:cNvSpPr>
            <a:spLocks noGrp="1"/>
          </p:cNvSpPr>
          <p:nvPr>
            <p:ph idx="1"/>
          </p:nvPr>
        </p:nvSpPr>
        <p:spPr>
          <a:xfrm>
            <a:off x="0" y="1726809"/>
            <a:ext cx="8229600" cy="4525963"/>
          </a:xfrm>
        </p:spPr>
        <p:txBody>
          <a:bodyPr>
            <a:normAutofit lnSpcReduction="10000"/>
          </a:bodyPr>
          <a:lstStyle/>
          <a:p>
            <a:pPr marL="0" indent="0" algn="ctr">
              <a:buNone/>
            </a:pPr>
            <a:endParaRPr lang="en-US" dirty="0"/>
          </a:p>
          <a:p>
            <a:pPr marL="0" indent="0" algn="ctr">
              <a:buNone/>
            </a:pPr>
            <a:r>
              <a:rPr lang="en-US" dirty="0"/>
              <a:t>Proposition-Level Misconceptions</a:t>
            </a:r>
          </a:p>
          <a:p>
            <a:pPr marL="0" indent="0" algn="ctr">
              <a:buNone/>
            </a:pPr>
            <a:endParaRPr lang="en-US" dirty="0"/>
          </a:p>
          <a:p>
            <a:pPr marL="0" indent="0" algn="ctr">
              <a:buNone/>
            </a:pPr>
            <a:r>
              <a:rPr lang="en-US" dirty="0"/>
              <a:t>Flawed Mental Models</a:t>
            </a:r>
          </a:p>
          <a:p>
            <a:pPr marL="0" indent="0" algn="ctr">
              <a:buNone/>
            </a:pPr>
            <a:endParaRPr lang="en-US" dirty="0"/>
          </a:p>
          <a:p>
            <a:pPr marL="0" indent="0" algn="ctr">
              <a:buNone/>
            </a:pPr>
            <a:r>
              <a:rPr lang="en-US" dirty="0"/>
              <a:t>Ontological </a:t>
            </a:r>
            <a:r>
              <a:rPr lang="en-US" dirty="0" err="1"/>
              <a:t>Miscategorizations</a:t>
            </a:r>
            <a:endParaRPr lang="en-US" dirty="0"/>
          </a:p>
          <a:p>
            <a:pPr marL="0" indent="0" algn="ctr">
              <a:buNone/>
            </a:pPr>
            <a:endParaRPr lang="en-US" dirty="0"/>
          </a:p>
          <a:p>
            <a:pPr marL="0" indent="0" algn="ctr">
              <a:buNone/>
            </a:pPr>
            <a:r>
              <a:rPr lang="en-US" dirty="0"/>
              <a:t>Embedded Beliefs</a:t>
            </a:r>
          </a:p>
        </p:txBody>
      </p:sp>
      <p:sp>
        <p:nvSpPr>
          <p:cNvPr id="7" name="TextBox 6"/>
          <p:cNvSpPr txBox="1"/>
          <p:nvPr/>
        </p:nvSpPr>
        <p:spPr>
          <a:xfrm>
            <a:off x="6513342" y="6126163"/>
            <a:ext cx="2512226" cy="461665"/>
          </a:xfrm>
          <a:prstGeom prst="rect">
            <a:avLst/>
          </a:prstGeom>
          <a:noFill/>
        </p:spPr>
        <p:txBody>
          <a:bodyPr wrap="none" rtlCol="0">
            <a:spAutoFit/>
          </a:bodyPr>
          <a:lstStyle/>
          <a:p>
            <a:r>
              <a:rPr lang="en-US" sz="2400" dirty="0">
                <a:solidFill>
                  <a:srgbClr val="FFFF00"/>
                </a:solidFill>
              </a:rPr>
              <a:t>Harder to address</a:t>
            </a:r>
          </a:p>
        </p:txBody>
      </p:sp>
      <p:sp>
        <p:nvSpPr>
          <p:cNvPr id="8" name="TextBox 7"/>
          <p:cNvSpPr txBox="1"/>
          <p:nvPr/>
        </p:nvSpPr>
        <p:spPr>
          <a:xfrm>
            <a:off x="6590158" y="1600200"/>
            <a:ext cx="2435410" cy="461665"/>
          </a:xfrm>
          <a:prstGeom prst="rect">
            <a:avLst/>
          </a:prstGeom>
          <a:noFill/>
        </p:spPr>
        <p:txBody>
          <a:bodyPr wrap="none" rtlCol="0">
            <a:spAutoFit/>
          </a:bodyPr>
          <a:lstStyle/>
          <a:p>
            <a:r>
              <a:rPr lang="en-US" sz="2400" dirty="0">
                <a:solidFill>
                  <a:srgbClr val="FFFF00"/>
                </a:solidFill>
              </a:rPr>
              <a:t>Easier to address</a:t>
            </a:r>
          </a:p>
        </p:txBody>
      </p:sp>
      <p:cxnSp>
        <p:nvCxnSpPr>
          <p:cNvPr id="10" name="Straight Arrow Connector 9"/>
          <p:cNvCxnSpPr/>
          <p:nvPr/>
        </p:nvCxnSpPr>
        <p:spPr>
          <a:xfrm>
            <a:off x="7769455" y="2208628"/>
            <a:ext cx="0" cy="3812344"/>
          </a:xfrm>
          <a:prstGeom prst="straightConnector1">
            <a:avLst/>
          </a:prstGeom>
          <a:ln>
            <a:solidFill>
              <a:srgbClr val="FFFF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p:txBody>
          <a:bodyPr/>
          <a:lstStyle/>
          <a:p>
            <a:fld id="{884594FE-99CD-F442-BA18-026660834246}" type="slidenum">
              <a:rPr lang="en-US" smtClean="0"/>
              <a:t>7</a:t>
            </a:fld>
            <a:endParaRPr lang="en-US"/>
          </a:p>
        </p:txBody>
      </p:sp>
    </p:spTree>
    <p:extLst>
      <p:ext uri="{BB962C8B-B14F-4D97-AF65-F5344CB8AC3E}">
        <p14:creationId xmlns:p14="http://schemas.microsoft.com/office/powerpoint/2010/main" val="132898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Proposition-Level Misconceptions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115429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066754" y="5899405"/>
            <a:ext cx="3180551" cy="523220"/>
          </a:xfrm>
          <a:prstGeom prst="rect">
            <a:avLst/>
          </a:prstGeom>
          <a:noFill/>
        </p:spPr>
        <p:txBody>
          <a:bodyPr wrap="none" rtlCol="0">
            <a:spAutoFit/>
          </a:bodyPr>
          <a:lstStyle/>
          <a:p>
            <a:r>
              <a:rPr lang="en-US" sz="2800" dirty="0"/>
              <a:t>Human Brain Power</a:t>
            </a:r>
          </a:p>
        </p:txBody>
      </p:sp>
      <p:sp>
        <p:nvSpPr>
          <p:cNvPr id="6" name="TextBox 5"/>
          <p:cNvSpPr txBox="1"/>
          <p:nvPr/>
        </p:nvSpPr>
        <p:spPr>
          <a:xfrm>
            <a:off x="6970881" y="3348110"/>
            <a:ext cx="1715919" cy="523220"/>
          </a:xfrm>
          <a:prstGeom prst="rect">
            <a:avLst/>
          </a:prstGeom>
          <a:noFill/>
        </p:spPr>
        <p:txBody>
          <a:bodyPr wrap="none" rtlCol="0">
            <a:spAutoFit/>
          </a:bodyPr>
          <a:lstStyle/>
          <a:p>
            <a:r>
              <a:rPr lang="en-US" sz="2800" dirty="0">
                <a:solidFill>
                  <a:srgbClr val="FFFF00"/>
                </a:solidFill>
              </a:rPr>
              <a:t>(Not true.)</a:t>
            </a:r>
          </a:p>
        </p:txBody>
      </p:sp>
      <p:sp>
        <p:nvSpPr>
          <p:cNvPr id="3" name="Slide Number Placeholder 2"/>
          <p:cNvSpPr>
            <a:spLocks noGrp="1"/>
          </p:cNvSpPr>
          <p:nvPr>
            <p:ph type="sldNum" sz="quarter" idx="12"/>
          </p:nvPr>
        </p:nvSpPr>
        <p:spPr/>
        <p:txBody>
          <a:bodyPr/>
          <a:lstStyle/>
          <a:p>
            <a:fld id="{884594FE-99CD-F442-BA18-026660834246}" type="slidenum">
              <a:rPr lang="en-US" smtClean="0"/>
              <a:t>8</a:t>
            </a:fld>
            <a:endParaRPr lang="en-US"/>
          </a:p>
        </p:txBody>
      </p:sp>
    </p:spTree>
    <p:extLst>
      <p:ext uri="{BB962C8B-B14F-4D97-AF65-F5344CB8AC3E}">
        <p14:creationId xmlns:p14="http://schemas.microsoft.com/office/powerpoint/2010/main" val="61147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Flawed Mental Models</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362" y="1787525"/>
            <a:ext cx="7153275" cy="4171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descr="common-bio_tcm7-97469.gif"/>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9518628" y="1923647"/>
            <a:ext cx="5842480" cy="4035828"/>
          </a:xfrm>
          <a:prstGeom prst="rect">
            <a:avLst/>
          </a:prstGeom>
        </p:spPr>
      </p:pic>
      <p:sp>
        <p:nvSpPr>
          <p:cNvPr id="6" name="TextBox 5"/>
          <p:cNvSpPr txBox="1"/>
          <p:nvPr/>
        </p:nvSpPr>
        <p:spPr>
          <a:xfrm>
            <a:off x="6567755" y="5997575"/>
            <a:ext cx="1580882" cy="461665"/>
          </a:xfrm>
          <a:prstGeom prst="rect">
            <a:avLst/>
          </a:prstGeom>
          <a:noFill/>
        </p:spPr>
        <p:txBody>
          <a:bodyPr wrap="none" rtlCol="0">
            <a:spAutoFit/>
          </a:bodyPr>
          <a:lstStyle/>
          <a:p>
            <a:r>
              <a:rPr lang="en-US" sz="2400" dirty="0"/>
              <a:t>Chi (2000)</a:t>
            </a:r>
          </a:p>
        </p:txBody>
      </p:sp>
      <p:sp>
        <p:nvSpPr>
          <p:cNvPr id="3" name="Slide Number Placeholder 2"/>
          <p:cNvSpPr>
            <a:spLocks noGrp="1"/>
          </p:cNvSpPr>
          <p:nvPr>
            <p:ph type="sldNum" sz="quarter" idx="12"/>
          </p:nvPr>
        </p:nvSpPr>
        <p:spPr/>
        <p:txBody>
          <a:bodyPr/>
          <a:lstStyle/>
          <a:p>
            <a:fld id="{5BB00962-A6C1-40E6-92EE-7637C28E7A31}" type="slidenum">
              <a:rPr lang="en-US" smtClean="0"/>
              <a:pPr/>
              <a:t>9</a:t>
            </a:fld>
            <a:endParaRPr lang="en-US"/>
          </a:p>
        </p:txBody>
      </p:sp>
    </p:spTree>
    <p:extLst>
      <p:ext uri="{BB962C8B-B14F-4D97-AF65-F5344CB8AC3E}">
        <p14:creationId xmlns:p14="http://schemas.microsoft.com/office/powerpoint/2010/main" val="728542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2"/>
          <p:cNvSpPr>
            <a:spLocks noGrp="1" noChangeArrowheads="1"/>
          </p:cNvSpPr>
          <p:nvPr>
            <p:ph type="title"/>
          </p:nvPr>
        </p:nvSpPr>
        <p:spPr/>
        <p:txBody>
          <a:bodyPr>
            <a:normAutofit/>
          </a:bodyPr>
          <a:lstStyle/>
          <a:p>
            <a:r>
              <a:rPr lang="en-US" dirty="0"/>
              <a:t>Ontological </a:t>
            </a:r>
            <a:r>
              <a:rPr lang="en-US" dirty="0" err="1"/>
              <a:t>Miscategorizations</a:t>
            </a:r>
            <a:endParaRPr lang="en-US" dirty="0">
              <a:latin typeface="Helvetica Neue" charset="0"/>
            </a:endParaRPr>
          </a:p>
        </p:txBody>
      </p:sp>
      <p:sp>
        <p:nvSpPr>
          <p:cNvPr id="7" name="Rectangle 3"/>
          <p:cNvSpPr txBox="1">
            <a:spLocks noChangeArrowheads="1"/>
          </p:cNvSpPr>
          <p:nvPr/>
        </p:nvSpPr>
        <p:spPr>
          <a:xfrm>
            <a:off x="2070100" y="1601872"/>
            <a:ext cx="5126086" cy="47362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lnSpc>
                <a:spcPct val="90000"/>
              </a:lnSpc>
              <a:buFont typeface="Arial"/>
              <a:buNone/>
            </a:pPr>
            <a:r>
              <a:rPr lang="en-US" sz="2400" dirty="0">
                <a:latin typeface="Helvetica Neue Light" charset="0"/>
              </a:rPr>
              <a:t>When the switch S is closed, what happens to the intensity of C?</a:t>
            </a:r>
          </a:p>
          <a:p>
            <a:pPr marL="0" indent="0" algn="ctr">
              <a:lnSpc>
                <a:spcPct val="90000"/>
              </a:lnSpc>
              <a:buFont typeface="Arial"/>
              <a:buNone/>
            </a:pPr>
            <a:endParaRPr lang="en-US" sz="2400" dirty="0">
              <a:latin typeface="Helvetica Neue Light" charset="0"/>
            </a:endParaRPr>
          </a:p>
          <a:p>
            <a:pPr marL="533400" indent="-533400">
              <a:lnSpc>
                <a:spcPct val="90000"/>
              </a:lnSpc>
            </a:pPr>
            <a:endParaRPr lang="en-US" sz="1800" dirty="0">
              <a:latin typeface="Helvetica Neue Light" charset="0"/>
            </a:endParaRPr>
          </a:p>
          <a:p>
            <a:pPr marL="533400" indent="-533400">
              <a:lnSpc>
                <a:spcPct val="90000"/>
              </a:lnSpc>
            </a:pPr>
            <a:endParaRPr lang="en-US" sz="1800" dirty="0">
              <a:latin typeface="Helvetica Neue Light" charset="0"/>
            </a:endParaRPr>
          </a:p>
          <a:p>
            <a:pPr marL="533400" indent="-533400">
              <a:lnSpc>
                <a:spcPct val="90000"/>
              </a:lnSpc>
            </a:pPr>
            <a:endParaRPr lang="en-US" sz="1800" dirty="0">
              <a:latin typeface="Helvetica Neue Light" charset="0"/>
            </a:endParaRPr>
          </a:p>
          <a:p>
            <a:pPr marL="533400" indent="-533400">
              <a:lnSpc>
                <a:spcPct val="90000"/>
              </a:lnSpc>
              <a:buFontTx/>
              <a:buAutoNum type="alphaLcParenR"/>
            </a:pPr>
            <a:endParaRPr lang="en-US" sz="1600" dirty="0">
              <a:latin typeface="Helvetica Neue Light" charset="0"/>
            </a:endParaRPr>
          </a:p>
          <a:p>
            <a:pPr marL="533400" indent="-533400">
              <a:lnSpc>
                <a:spcPct val="90000"/>
              </a:lnSpc>
              <a:buFontTx/>
              <a:buAutoNum type="alphaLcParenR"/>
            </a:pPr>
            <a:endParaRPr lang="en-US" sz="1800" dirty="0">
              <a:latin typeface="Helvetica Neue Light" charset="0"/>
            </a:endParaRPr>
          </a:p>
          <a:p>
            <a:pPr marL="533400" indent="-533400">
              <a:lnSpc>
                <a:spcPct val="90000"/>
              </a:lnSpc>
              <a:buFontTx/>
              <a:buAutoNum type="alphaLcParenR"/>
            </a:pPr>
            <a:endParaRPr lang="en-US" sz="1800" dirty="0">
              <a:latin typeface="Helvetica Neue Light" charset="0"/>
            </a:endParaRPr>
          </a:p>
          <a:p>
            <a:pPr marL="533400" indent="-533400">
              <a:lnSpc>
                <a:spcPct val="90000"/>
              </a:lnSpc>
              <a:buFontTx/>
              <a:buAutoNum type="alphaLcParenR"/>
            </a:pPr>
            <a:endParaRPr lang="en-US" sz="1800" dirty="0">
              <a:latin typeface="Helvetica Neue Light" charset="0"/>
            </a:endParaRPr>
          </a:p>
          <a:p>
            <a:pPr marL="533400" indent="-533400">
              <a:lnSpc>
                <a:spcPct val="90000"/>
              </a:lnSpc>
              <a:buFontTx/>
              <a:buAutoNum type="alphaLcParenR"/>
            </a:pPr>
            <a:r>
              <a:rPr lang="en-US" sz="2400" dirty="0">
                <a:latin typeface="Helvetica Neue Light" charset="0"/>
              </a:rPr>
              <a:t>It increases</a:t>
            </a:r>
          </a:p>
          <a:p>
            <a:pPr marL="533400" indent="-533400">
              <a:lnSpc>
                <a:spcPct val="90000"/>
              </a:lnSpc>
              <a:buFontTx/>
              <a:buAutoNum type="alphaLcParenR"/>
            </a:pPr>
            <a:r>
              <a:rPr lang="en-US" sz="2400" dirty="0">
                <a:latin typeface="Helvetica Neue Light" charset="0"/>
              </a:rPr>
              <a:t>It decreases</a:t>
            </a:r>
          </a:p>
          <a:p>
            <a:pPr marL="533400" indent="-533400">
              <a:lnSpc>
                <a:spcPct val="90000"/>
              </a:lnSpc>
              <a:buFontTx/>
              <a:buAutoNum type="alphaLcParenR"/>
            </a:pPr>
            <a:r>
              <a:rPr lang="en-US" sz="2400" dirty="0">
                <a:latin typeface="Helvetica Neue Light" charset="0"/>
              </a:rPr>
              <a:t>It stays the same</a:t>
            </a:r>
            <a:endParaRPr lang="en-US" sz="2000" dirty="0">
              <a:latin typeface="Helvetica Neue Light"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9700" y="2491704"/>
            <a:ext cx="4089400" cy="21310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TextBox 9"/>
          <p:cNvSpPr txBox="1"/>
          <p:nvPr/>
        </p:nvSpPr>
        <p:spPr>
          <a:xfrm>
            <a:off x="6567755" y="5997575"/>
            <a:ext cx="1972784" cy="461665"/>
          </a:xfrm>
          <a:prstGeom prst="rect">
            <a:avLst/>
          </a:prstGeom>
          <a:noFill/>
        </p:spPr>
        <p:txBody>
          <a:bodyPr wrap="none" rtlCol="0">
            <a:spAutoFit/>
          </a:bodyPr>
          <a:lstStyle/>
          <a:p>
            <a:r>
              <a:rPr lang="en-US" sz="2400" dirty="0"/>
              <a:t>Mazur (1996)</a:t>
            </a:r>
          </a:p>
        </p:txBody>
      </p:sp>
      <p:sp>
        <p:nvSpPr>
          <p:cNvPr id="2" name="Slide Number Placeholder 1"/>
          <p:cNvSpPr>
            <a:spLocks noGrp="1"/>
          </p:cNvSpPr>
          <p:nvPr>
            <p:ph type="sldNum" sz="quarter" idx="12"/>
          </p:nvPr>
        </p:nvSpPr>
        <p:spPr/>
        <p:txBody>
          <a:bodyPr/>
          <a:lstStyle/>
          <a:p>
            <a:fld id="{884594FE-99CD-F442-BA18-026660834246}" type="slidenum">
              <a:rPr lang="en-US" smtClean="0"/>
              <a:t>10</a:t>
            </a:fld>
            <a:endParaRPr lang="en-US"/>
          </a:p>
        </p:txBody>
      </p:sp>
    </p:spTree>
    <p:extLst>
      <p:ext uri="{BB962C8B-B14F-4D97-AF65-F5344CB8AC3E}">
        <p14:creationId xmlns:p14="http://schemas.microsoft.com/office/powerpoint/2010/main" val="3744401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2"/>
          <p:cNvSpPr>
            <a:spLocks noGrp="1" noChangeArrowheads="1"/>
          </p:cNvSpPr>
          <p:nvPr>
            <p:ph type="title"/>
          </p:nvPr>
        </p:nvSpPr>
        <p:spPr/>
        <p:txBody>
          <a:bodyPr>
            <a:normAutofit/>
          </a:bodyPr>
          <a:lstStyle/>
          <a:p>
            <a:r>
              <a:rPr lang="en-US" dirty="0"/>
              <a:t>Ontological </a:t>
            </a:r>
            <a:r>
              <a:rPr lang="en-US" dirty="0" err="1"/>
              <a:t>Miscategorizations</a:t>
            </a:r>
            <a:endParaRPr lang="en-US" dirty="0">
              <a:latin typeface="Helvetica Neue" charset="0"/>
            </a:endParaRPr>
          </a:p>
        </p:txBody>
      </p:sp>
      <p:sp>
        <p:nvSpPr>
          <p:cNvPr id="7" name="Rectangle 3"/>
          <p:cNvSpPr txBox="1">
            <a:spLocks noChangeArrowheads="1"/>
          </p:cNvSpPr>
          <p:nvPr/>
        </p:nvSpPr>
        <p:spPr>
          <a:xfrm>
            <a:off x="1384005" y="1469572"/>
            <a:ext cx="6486780" cy="76180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lnSpc>
                <a:spcPct val="90000"/>
              </a:lnSpc>
              <a:buFont typeface="Arial"/>
              <a:buNone/>
            </a:pPr>
            <a:r>
              <a:rPr lang="en-US" sz="2400" dirty="0">
                <a:latin typeface="Helvetica Neue Light" charset="0"/>
              </a:rPr>
              <a:t>Which of the following represents a currently accepted model for the Tree of Life?</a:t>
            </a:r>
          </a:p>
          <a:p>
            <a:pPr marL="533400" indent="-533400">
              <a:lnSpc>
                <a:spcPct val="90000"/>
              </a:lnSpc>
            </a:pPr>
            <a:endParaRPr lang="en-US" sz="1800" dirty="0">
              <a:latin typeface="Helvetica Neue Light" charset="0"/>
            </a:endParaRPr>
          </a:p>
          <a:p>
            <a:pPr marL="533400" indent="-533400">
              <a:lnSpc>
                <a:spcPct val="90000"/>
              </a:lnSpc>
            </a:pPr>
            <a:endParaRPr lang="en-US" sz="1800" dirty="0">
              <a:latin typeface="Helvetica Neue Light" charset="0"/>
            </a:endParaRPr>
          </a:p>
          <a:p>
            <a:pPr marL="533400" indent="-533400">
              <a:lnSpc>
                <a:spcPct val="90000"/>
              </a:lnSpc>
            </a:pPr>
            <a:endParaRPr lang="en-US" sz="1800" dirty="0">
              <a:latin typeface="Helvetica Neue Light" charset="0"/>
            </a:endParaRPr>
          </a:p>
          <a:p>
            <a:pPr marL="533400" indent="-533400">
              <a:lnSpc>
                <a:spcPct val="90000"/>
              </a:lnSpc>
              <a:buFontTx/>
              <a:buAutoNum type="alphaLcParenR"/>
            </a:pPr>
            <a:endParaRPr lang="en-US" sz="1600" dirty="0">
              <a:latin typeface="Helvetica Neue Light" charset="0"/>
            </a:endParaRPr>
          </a:p>
          <a:p>
            <a:pPr marL="533400" indent="-533400">
              <a:lnSpc>
                <a:spcPct val="90000"/>
              </a:lnSpc>
              <a:buFontTx/>
              <a:buAutoNum type="alphaLcParenR"/>
            </a:pPr>
            <a:endParaRPr lang="en-US" sz="1800" dirty="0">
              <a:latin typeface="Helvetica Neue Light" charset="0"/>
            </a:endParaRPr>
          </a:p>
          <a:p>
            <a:pPr marL="533400" indent="-533400">
              <a:lnSpc>
                <a:spcPct val="90000"/>
              </a:lnSpc>
              <a:buFontTx/>
              <a:buAutoNum type="alphaLcParenR"/>
            </a:pPr>
            <a:endParaRPr lang="en-US" sz="1800" dirty="0">
              <a:latin typeface="Helvetica Neue Light" charset="0"/>
            </a:endParaRPr>
          </a:p>
          <a:p>
            <a:pPr marL="533400" indent="-533400">
              <a:lnSpc>
                <a:spcPct val="90000"/>
              </a:lnSpc>
              <a:buFontTx/>
              <a:buAutoNum type="alphaLcParenR"/>
            </a:pPr>
            <a:endParaRPr lang="en-US" sz="1800" dirty="0">
              <a:latin typeface="Helvetica Neue Light" charset="0"/>
            </a:endParaRPr>
          </a:p>
        </p:txBody>
      </p:sp>
      <p:sp>
        <p:nvSpPr>
          <p:cNvPr id="2" name="Slide Number Placeholder 1"/>
          <p:cNvSpPr>
            <a:spLocks noGrp="1"/>
          </p:cNvSpPr>
          <p:nvPr>
            <p:ph type="sldNum" sz="quarter" idx="12"/>
          </p:nvPr>
        </p:nvSpPr>
        <p:spPr/>
        <p:txBody>
          <a:bodyPr/>
          <a:lstStyle/>
          <a:p>
            <a:fld id="{884594FE-99CD-F442-BA18-026660834246}" type="slidenum">
              <a:rPr lang="en-US" smtClean="0"/>
              <a:t>11</a:t>
            </a:fld>
            <a:endParaRPr lang="en-US"/>
          </a:p>
        </p:txBody>
      </p:sp>
      <p:grpSp>
        <p:nvGrpSpPr>
          <p:cNvPr id="4" name="Group 3"/>
          <p:cNvGrpSpPr/>
          <p:nvPr/>
        </p:nvGrpSpPr>
        <p:grpSpPr>
          <a:xfrm>
            <a:off x="2493789" y="4469941"/>
            <a:ext cx="3881774" cy="2053851"/>
            <a:chOff x="3090240" y="3464471"/>
            <a:chExt cx="3881774" cy="2053851"/>
          </a:xfrm>
        </p:grpSpPr>
        <p:grpSp>
          <p:nvGrpSpPr>
            <p:cNvPr id="23" name="Group 22"/>
            <p:cNvGrpSpPr/>
            <p:nvPr/>
          </p:nvGrpSpPr>
          <p:grpSpPr>
            <a:xfrm>
              <a:off x="3687511" y="3873268"/>
              <a:ext cx="2393286" cy="1645054"/>
              <a:chOff x="5604006" y="4399271"/>
              <a:chExt cx="2393286" cy="1645054"/>
            </a:xfrm>
          </p:grpSpPr>
          <p:cxnSp>
            <p:nvCxnSpPr>
              <p:cNvPr id="24" name="Straight Connector 23"/>
              <p:cNvCxnSpPr/>
              <p:nvPr/>
            </p:nvCxnSpPr>
            <p:spPr>
              <a:xfrm flipH="1" flipV="1">
                <a:off x="5604006" y="4399271"/>
                <a:ext cx="1080044" cy="10678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6684048" y="4399271"/>
                <a:ext cx="1313244" cy="1067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flipV="1">
                <a:off x="6684048" y="4417527"/>
                <a:ext cx="591687" cy="558957"/>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684048" y="5467113"/>
                <a:ext cx="0" cy="57721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8" name="TextBox 27"/>
            <p:cNvSpPr txBox="1"/>
            <p:nvPr/>
          </p:nvSpPr>
          <p:spPr>
            <a:xfrm>
              <a:off x="4247481" y="3479503"/>
              <a:ext cx="1061183" cy="400110"/>
            </a:xfrm>
            <a:prstGeom prst="rect">
              <a:avLst/>
            </a:prstGeom>
            <a:noFill/>
          </p:spPr>
          <p:txBody>
            <a:bodyPr wrap="none" rtlCol="0">
              <a:spAutoFit/>
            </a:bodyPr>
            <a:lstStyle/>
            <a:p>
              <a:r>
                <a:rPr lang="en-US" sz="2000" b="1" dirty="0">
                  <a:solidFill>
                    <a:srgbClr val="B3A2C7"/>
                  </a:solidFill>
                </a:rPr>
                <a:t>Bacteria</a:t>
              </a:r>
            </a:p>
          </p:txBody>
        </p:sp>
        <p:sp>
          <p:nvSpPr>
            <p:cNvPr id="29" name="TextBox 28"/>
            <p:cNvSpPr txBox="1"/>
            <p:nvPr/>
          </p:nvSpPr>
          <p:spPr>
            <a:xfrm>
              <a:off x="3090240" y="3491414"/>
              <a:ext cx="1071377" cy="400110"/>
            </a:xfrm>
            <a:prstGeom prst="rect">
              <a:avLst/>
            </a:prstGeom>
            <a:noFill/>
          </p:spPr>
          <p:txBody>
            <a:bodyPr wrap="none" rtlCol="0">
              <a:spAutoFit/>
            </a:bodyPr>
            <a:lstStyle/>
            <a:p>
              <a:r>
                <a:rPr lang="en-US" sz="2000" b="1" dirty="0" err="1">
                  <a:solidFill>
                    <a:srgbClr val="FF0000"/>
                  </a:solidFill>
                </a:rPr>
                <a:t>Archaea</a:t>
              </a:r>
              <a:endParaRPr lang="en-US" sz="2000" b="1" dirty="0">
                <a:solidFill>
                  <a:srgbClr val="FF0000"/>
                </a:solidFill>
              </a:endParaRPr>
            </a:p>
          </p:txBody>
        </p:sp>
        <p:sp>
          <p:nvSpPr>
            <p:cNvPr id="30" name="TextBox 29"/>
            <p:cNvSpPr txBox="1"/>
            <p:nvPr/>
          </p:nvSpPr>
          <p:spPr>
            <a:xfrm>
              <a:off x="5604006" y="3464471"/>
              <a:ext cx="1368008" cy="400110"/>
            </a:xfrm>
            <a:prstGeom prst="rect">
              <a:avLst/>
            </a:prstGeom>
            <a:noFill/>
          </p:spPr>
          <p:txBody>
            <a:bodyPr wrap="none" rtlCol="0">
              <a:spAutoFit/>
            </a:bodyPr>
            <a:lstStyle/>
            <a:p>
              <a:r>
                <a:rPr lang="en-US" sz="2000" b="1" dirty="0">
                  <a:solidFill>
                    <a:srgbClr val="8EB4E3"/>
                  </a:solidFill>
                </a:rPr>
                <a:t>Eukaryotes</a:t>
              </a:r>
            </a:p>
          </p:txBody>
        </p:sp>
      </p:grpSp>
      <p:grpSp>
        <p:nvGrpSpPr>
          <p:cNvPr id="3" name="Group 2"/>
          <p:cNvGrpSpPr/>
          <p:nvPr/>
        </p:nvGrpSpPr>
        <p:grpSpPr>
          <a:xfrm>
            <a:off x="322821" y="2495976"/>
            <a:ext cx="3882904" cy="2053851"/>
            <a:chOff x="5005607" y="1794470"/>
            <a:chExt cx="3882904" cy="2053851"/>
          </a:xfrm>
        </p:grpSpPr>
        <p:cxnSp>
          <p:nvCxnSpPr>
            <p:cNvPr id="31" name="Straight Connector 30"/>
            <p:cNvCxnSpPr/>
            <p:nvPr/>
          </p:nvCxnSpPr>
          <p:spPr>
            <a:xfrm flipH="1" flipV="1">
              <a:off x="5604008" y="2203267"/>
              <a:ext cx="1080044" cy="1067843"/>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6684050" y="2203267"/>
              <a:ext cx="1313244" cy="1067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6684050" y="2221523"/>
              <a:ext cx="591687" cy="5589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684050" y="3271109"/>
              <a:ext cx="0" cy="577212"/>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5607" y="1794470"/>
              <a:ext cx="1061183" cy="400110"/>
            </a:xfrm>
            <a:prstGeom prst="rect">
              <a:avLst/>
            </a:prstGeom>
            <a:noFill/>
          </p:spPr>
          <p:txBody>
            <a:bodyPr wrap="none" rtlCol="0">
              <a:spAutoFit/>
            </a:bodyPr>
            <a:lstStyle/>
            <a:p>
              <a:r>
                <a:rPr lang="en-US" sz="2000" b="1" dirty="0">
                  <a:solidFill>
                    <a:schemeClr val="accent4">
                      <a:lumMod val="60000"/>
                      <a:lumOff val="40000"/>
                    </a:schemeClr>
                  </a:solidFill>
                </a:rPr>
                <a:t>Bacteria</a:t>
              </a:r>
            </a:p>
          </p:txBody>
        </p:sp>
        <p:sp>
          <p:nvSpPr>
            <p:cNvPr id="36" name="TextBox 35"/>
            <p:cNvSpPr txBox="1"/>
            <p:nvPr/>
          </p:nvSpPr>
          <p:spPr>
            <a:xfrm>
              <a:off x="6199189" y="1794470"/>
              <a:ext cx="1071377" cy="400110"/>
            </a:xfrm>
            <a:prstGeom prst="rect">
              <a:avLst/>
            </a:prstGeom>
            <a:noFill/>
          </p:spPr>
          <p:txBody>
            <a:bodyPr wrap="none" rtlCol="0">
              <a:spAutoFit/>
            </a:bodyPr>
            <a:lstStyle/>
            <a:p>
              <a:r>
                <a:rPr lang="en-US" sz="2000" b="1" dirty="0" err="1">
                  <a:solidFill>
                    <a:srgbClr val="FF0000"/>
                  </a:solidFill>
                </a:rPr>
                <a:t>Archaea</a:t>
              </a:r>
              <a:endParaRPr lang="en-US" sz="2000" b="1" dirty="0">
                <a:solidFill>
                  <a:srgbClr val="FF0000"/>
                </a:solidFill>
              </a:endParaRPr>
            </a:p>
          </p:txBody>
        </p:sp>
        <p:sp>
          <p:nvSpPr>
            <p:cNvPr id="37" name="TextBox 36"/>
            <p:cNvSpPr txBox="1"/>
            <p:nvPr/>
          </p:nvSpPr>
          <p:spPr>
            <a:xfrm>
              <a:off x="7520503" y="1794470"/>
              <a:ext cx="1368008" cy="400110"/>
            </a:xfrm>
            <a:prstGeom prst="rect">
              <a:avLst/>
            </a:prstGeom>
            <a:noFill/>
          </p:spPr>
          <p:txBody>
            <a:bodyPr wrap="none" rtlCol="0">
              <a:spAutoFit/>
            </a:bodyPr>
            <a:lstStyle/>
            <a:p>
              <a:r>
                <a:rPr lang="en-US" sz="2000" b="1" dirty="0">
                  <a:solidFill>
                    <a:srgbClr val="8EB4E3"/>
                  </a:solidFill>
                </a:rPr>
                <a:t>Eukaryotes</a:t>
              </a:r>
              <a:endParaRPr lang="en-US" sz="2000" b="1" dirty="0">
                <a:solidFill>
                  <a:schemeClr val="tx2">
                    <a:lumMod val="40000"/>
                    <a:lumOff val="60000"/>
                  </a:schemeClr>
                </a:solidFill>
              </a:endParaRPr>
            </a:p>
          </p:txBody>
        </p:sp>
      </p:grpSp>
      <p:grpSp>
        <p:nvGrpSpPr>
          <p:cNvPr id="38" name="Group 37"/>
          <p:cNvGrpSpPr/>
          <p:nvPr/>
        </p:nvGrpSpPr>
        <p:grpSpPr>
          <a:xfrm>
            <a:off x="5921872" y="2883339"/>
            <a:ext cx="2393286" cy="1645054"/>
            <a:chOff x="5604006" y="4399271"/>
            <a:chExt cx="2393286" cy="1645054"/>
          </a:xfrm>
        </p:grpSpPr>
        <p:cxnSp>
          <p:nvCxnSpPr>
            <p:cNvPr id="39" name="Straight Connector 38"/>
            <p:cNvCxnSpPr/>
            <p:nvPr/>
          </p:nvCxnSpPr>
          <p:spPr>
            <a:xfrm flipH="1" flipV="1">
              <a:off x="5604006" y="4399271"/>
              <a:ext cx="1080044" cy="1067843"/>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6684048" y="4399271"/>
              <a:ext cx="1313244" cy="1067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6163976" y="4417528"/>
              <a:ext cx="661390" cy="540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684048" y="5467113"/>
              <a:ext cx="0" cy="577212"/>
            </a:xfrm>
            <a:prstGeom prst="line">
              <a:avLst/>
            </a:prstGeom>
          </p:spPr>
          <p:style>
            <a:lnRef idx="2">
              <a:schemeClr val="accent1"/>
            </a:lnRef>
            <a:fillRef idx="0">
              <a:schemeClr val="accent1"/>
            </a:fillRef>
            <a:effectRef idx="1">
              <a:schemeClr val="accent1"/>
            </a:effectRef>
            <a:fontRef idx="minor">
              <a:schemeClr val="tx1"/>
            </a:fontRef>
          </p:style>
        </p:cxnSp>
      </p:grpSp>
      <p:sp>
        <p:nvSpPr>
          <p:cNvPr id="43" name="TextBox 42"/>
          <p:cNvSpPr txBox="1"/>
          <p:nvPr/>
        </p:nvSpPr>
        <p:spPr>
          <a:xfrm>
            <a:off x="6521526" y="2489574"/>
            <a:ext cx="1061183" cy="400110"/>
          </a:xfrm>
          <a:prstGeom prst="rect">
            <a:avLst/>
          </a:prstGeom>
          <a:noFill/>
        </p:spPr>
        <p:txBody>
          <a:bodyPr wrap="none" rtlCol="0">
            <a:spAutoFit/>
          </a:bodyPr>
          <a:lstStyle/>
          <a:p>
            <a:r>
              <a:rPr lang="en-US" sz="2000" b="1" dirty="0">
                <a:solidFill>
                  <a:srgbClr val="B3A2C7"/>
                </a:solidFill>
              </a:rPr>
              <a:t>Bacteria</a:t>
            </a:r>
          </a:p>
        </p:txBody>
      </p:sp>
      <p:sp>
        <p:nvSpPr>
          <p:cNvPr id="44" name="TextBox 43"/>
          <p:cNvSpPr txBox="1"/>
          <p:nvPr/>
        </p:nvSpPr>
        <p:spPr>
          <a:xfrm>
            <a:off x="5232005" y="2501485"/>
            <a:ext cx="1071377" cy="400110"/>
          </a:xfrm>
          <a:prstGeom prst="rect">
            <a:avLst/>
          </a:prstGeom>
          <a:noFill/>
        </p:spPr>
        <p:txBody>
          <a:bodyPr wrap="none" rtlCol="0">
            <a:spAutoFit/>
          </a:bodyPr>
          <a:lstStyle/>
          <a:p>
            <a:r>
              <a:rPr lang="en-US" sz="2000" b="1" dirty="0" err="1">
                <a:solidFill>
                  <a:srgbClr val="FF0000"/>
                </a:solidFill>
              </a:rPr>
              <a:t>Archaea</a:t>
            </a:r>
            <a:endParaRPr lang="en-US" sz="2000" b="1" dirty="0">
              <a:solidFill>
                <a:srgbClr val="FF0000"/>
              </a:solidFill>
            </a:endParaRPr>
          </a:p>
        </p:txBody>
      </p:sp>
      <p:sp>
        <p:nvSpPr>
          <p:cNvPr id="45" name="TextBox 44"/>
          <p:cNvSpPr txBox="1"/>
          <p:nvPr/>
        </p:nvSpPr>
        <p:spPr>
          <a:xfrm>
            <a:off x="7745771" y="2474542"/>
            <a:ext cx="1368008" cy="400110"/>
          </a:xfrm>
          <a:prstGeom prst="rect">
            <a:avLst/>
          </a:prstGeom>
          <a:noFill/>
        </p:spPr>
        <p:txBody>
          <a:bodyPr wrap="none" rtlCol="0">
            <a:spAutoFit/>
          </a:bodyPr>
          <a:lstStyle/>
          <a:p>
            <a:r>
              <a:rPr lang="en-US" sz="2000" b="1" dirty="0">
                <a:solidFill>
                  <a:srgbClr val="8EB4E3"/>
                </a:solidFill>
              </a:rPr>
              <a:t>Eukaryotes</a:t>
            </a:r>
          </a:p>
        </p:txBody>
      </p:sp>
      <p:sp>
        <p:nvSpPr>
          <p:cNvPr id="43008" name="TextBox 43007"/>
          <p:cNvSpPr txBox="1"/>
          <p:nvPr/>
        </p:nvSpPr>
        <p:spPr>
          <a:xfrm>
            <a:off x="1256680" y="4073041"/>
            <a:ext cx="409788" cy="461665"/>
          </a:xfrm>
          <a:prstGeom prst="rect">
            <a:avLst/>
          </a:prstGeom>
          <a:noFill/>
        </p:spPr>
        <p:txBody>
          <a:bodyPr wrap="none" rtlCol="0">
            <a:spAutoFit/>
          </a:bodyPr>
          <a:lstStyle/>
          <a:p>
            <a:r>
              <a:rPr lang="en-US" sz="2400" dirty="0"/>
              <a:t>a.</a:t>
            </a:r>
          </a:p>
        </p:txBody>
      </p:sp>
      <p:sp>
        <p:nvSpPr>
          <p:cNvPr id="48" name="TextBox 47"/>
          <p:cNvSpPr txBox="1"/>
          <p:nvPr/>
        </p:nvSpPr>
        <p:spPr>
          <a:xfrm>
            <a:off x="3651030" y="6017510"/>
            <a:ext cx="424064" cy="461665"/>
          </a:xfrm>
          <a:prstGeom prst="rect">
            <a:avLst/>
          </a:prstGeom>
          <a:noFill/>
        </p:spPr>
        <p:txBody>
          <a:bodyPr wrap="none" rtlCol="0">
            <a:spAutoFit/>
          </a:bodyPr>
          <a:lstStyle/>
          <a:p>
            <a:r>
              <a:rPr lang="en-US" sz="2400" dirty="0"/>
              <a:t>b.</a:t>
            </a:r>
          </a:p>
        </p:txBody>
      </p:sp>
      <p:sp>
        <p:nvSpPr>
          <p:cNvPr id="49" name="TextBox 48"/>
          <p:cNvSpPr txBox="1"/>
          <p:nvPr/>
        </p:nvSpPr>
        <p:spPr>
          <a:xfrm>
            <a:off x="6481842" y="4066728"/>
            <a:ext cx="392505" cy="461665"/>
          </a:xfrm>
          <a:prstGeom prst="rect">
            <a:avLst/>
          </a:prstGeom>
          <a:noFill/>
        </p:spPr>
        <p:txBody>
          <a:bodyPr wrap="none" rtlCol="0">
            <a:spAutoFit/>
          </a:bodyPr>
          <a:lstStyle/>
          <a:p>
            <a:r>
              <a:rPr lang="en-US" sz="2400" dirty="0"/>
              <a:t>c.</a:t>
            </a:r>
          </a:p>
        </p:txBody>
      </p:sp>
    </p:spTree>
    <p:extLst>
      <p:ext uri="{BB962C8B-B14F-4D97-AF65-F5344CB8AC3E}">
        <p14:creationId xmlns:p14="http://schemas.microsoft.com/office/powerpoint/2010/main" val="535789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Embedded Beliefs </a:t>
            </a:r>
          </a:p>
        </p:txBody>
      </p:sp>
      <p:pic>
        <p:nvPicPr>
          <p:cNvPr id="10242" name="Picture 2" descr="https://farm6.staticflickr.com/5176/5515495904_951f69fe16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884594FE-99CD-F442-BA18-026660834246}" type="slidenum">
              <a:rPr lang="en-US" smtClean="0"/>
              <a:t>12</a:t>
            </a:fld>
            <a:endParaRPr lang="en-US"/>
          </a:p>
        </p:txBody>
      </p:sp>
    </p:spTree>
    <p:extLst>
      <p:ext uri="{BB962C8B-B14F-4D97-AF65-F5344CB8AC3E}">
        <p14:creationId xmlns:p14="http://schemas.microsoft.com/office/powerpoint/2010/main" val="4245257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Learning, Principle #2: Knowledge Organization</a:t>
            </a:r>
          </a:p>
        </p:txBody>
      </p:sp>
      <p:sp>
        <p:nvSpPr>
          <p:cNvPr id="3" name="Content Placeholder 2"/>
          <p:cNvSpPr>
            <a:spLocks noGrp="1"/>
          </p:cNvSpPr>
          <p:nvPr>
            <p:ph idx="1"/>
          </p:nvPr>
        </p:nvSpPr>
        <p:spPr/>
        <p:txBody>
          <a:bodyPr>
            <a:normAutofit/>
          </a:bodyPr>
          <a:lstStyle/>
          <a:p>
            <a:r>
              <a:rPr lang="en-US" dirty="0"/>
              <a:t>The Big Picture</a:t>
            </a:r>
          </a:p>
          <a:p>
            <a:pPr lvl="1"/>
            <a:r>
              <a:rPr lang="en-US" dirty="0"/>
              <a:t>Major versus minor concepts (“fun facts”)</a:t>
            </a:r>
          </a:p>
          <a:p>
            <a:pPr lvl="1"/>
            <a:r>
              <a:rPr lang="en-US" dirty="0"/>
              <a:t>Connections between different concepts (e.g., connections between physiology and diversity)</a:t>
            </a:r>
          </a:p>
          <a:p>
            <a:pPr lvl="1"/>
            <a:r>
              <a:rPr lang="en-US" dirty="0"/>
              <a:t>Conceptual understanding means the ability to solve new problems (e.g., PCR)</a:t>
            </a:r>
          </a:p>
        </p:txBody>
      </p:sp>
      <p:sp>
        <p:nvSpPr>
          <p:cNvPr id="4" name="Slide Number Placeholder 3"/>
          <p:cNvSpPr>
            <a:spLocks noGrp="1"/>
          </p:cNvSpPr>
          <p:nvPr>
            <p:ph type="sldNum" sz="quarter" idx="12"/>
          </p:nvPr>
        </p:nvSpPr>
        <p:spPr/>
        <p:txBody>
          <a:bodyPr/>
          <a:lstStyle/>
          <a:p>
            <a:fld id="{884594FE-99CD-F442-BA18-026660834246}" type="slidenum">
              <a:rPr lang="en-US" smtClean="0"/>
              <a:t>13</a:t>
            </a:fld>
            <a:endParaRPr lang="en-US"/>
          </a:p>
        </p:txBody>
      </p:sp>
    </p:spTree>
    <p:extLst>
      <p:ext uri="{BB962C8B-B14F-4D97-AF65-F5344CB8AC3E}">
        <p14:creationId xmlns:p14="http://schemas.microsoft.com/office/powerpoint/2010/main" val="353922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Learning, Principle #2: Knowledge Organization</a:t>
            </a:r>
          </a:p>
        </p:txBody>
      </p:sp>
      <p:sp>
        <p:nvSpPr>
          <p:cNvPr id="3" name="Content Placeholder 2"/>
          <p:cNvSpPr>
            <a:spLocks noGrp="1"/>
          </p:cNvSpPr>
          <p:nvPr>
            <p:ph idx="1"/>
          </p:nvPr>
        </p:nvSpPr>
        <p:spPr>
          <a:xfrm>
            <a:off x="457200" y="1600200"/>
            <a:ext cx="3827417" cy="4525963"/>
          </a:xfrm>
        </p:spPr>
        <p:txBody>
          <a:bodyPr>
            <a:normAutofit fontScale="92500"/>
          </a:bodyPr>
          <a:lstStyle/>
          <a:p>
            <a:r>
              <a:rPr lang="en-US" dirty="0"/>
              <a:t>To help give students the big picture</a:t>
            </a:r>
          </a:p>
          <a:p>
            <a:pPr lvl="1"/>
            <a:r>
              <a:rPr lang="en-US" dirty="0"/>
              <a:t>Sign posts (“Think about how what we’re talking about today relates to this thing from last week.”)</a:t>
            </a:r>
          </a:p>
          <a:p>
            <a:pPr lvl="1"/>
            <a:r>
              <a:rPr lang="en-US" dirty="0"/>
              <a:t>Concept maps</a:t>
            </a:r>
          </a:p>
          <a:p>
            <a:pPr lvl="1"/>
            <a:r>
              <a:rPr lang="en-US" dirty="0"/>
              <a:t>Graphical syllabus</a:t>
            </a:r>
          </a:p>
        </p:txBody>
      </p:sp>
      <p:sp>
        <p:nvSpPr>
          <p:cNvPr id="4" name="Slide Number Placeholder 3"/>
          <p:cNvSpPr>
            <a:spLocks noGrp="1"/>
          </p:cNvSpPr>
          <p:nvPr>
            <p:ph type="sldNum" sz="quarter" idx="12"/>
          </p:nvPr>
        </p:nvSpPr>
        <p:spPr/>
        <p:txBody>
          <a:bodyPr/>
          <a:lstStyle/>
          <a:p>
            <a:fld id="{884594FE-99CD-F442-BA18-026660834246}" type="slidenum">
              <a:rPr lang="en-US" smtClean="0"/>
              <a:t>14</a:t>
            </a:fld>
            <a:endParaRPr lang="en-US"/>
          </a:p>
        </p:txBody>
      </p:sp>
      <p:pic>
        <p:nvPicPr>
          <p:cNvPr id="5" name="Picture 4">
            <a:extLst>
              <a:ext uri="{FF2B5EF4-FFF2-40B4-BE49-F238E27FC236}">
                <a16:creationId xmlns:a16="http://schemas.microsoft.com/office/drawing/2014/main" id="{518D7620-D22B-6248-8FF9-853685E0B5A7}"/>
              </a:ext>
            </a:extLst>
          </p:cNvPr>
          <p:cNvPicPr>
            <a:picLocks noChangeAspect="1"/>
          </p:cNvPicPr>
          <p:nvPr/>
        </p:nvPicPr>
        <p:blipFill rotWithShape="1">
          <a:blip r:embed="rId3">
            <a:extLst>
              <a:ext uri="{28A0092B-C50C-407E-A947-70E740481C1C}">
                <a14:useLocalDpi xmlns:a14="http://schemas.microsoft.com/office/drawing/2010/main" val="0"/>
              </a:ext>
            </a:extLst>
          </a:blip>
          <a:srcRect l="8570" r="23900"/>
          <a:stretch/>
        </p:blipFill>
        <p:spPr>
          <a:xfrm>
            <a:off x="4572000" y="1600200"/>
            <a:ext cx="4315156" cy="4263316"/>
          </a:xfrm>
          <a:prstGeom prst="rect">
            <a:avLst/>
          </a:prstGeom>
        </p:spPr>
      </p:pic>
    </p:spTree>
    <p:extLst>
      <p:ext uri="{BB962C8B-B14F-4D97-AF65-F5344CB8AC3E}">
        <p14:creationId xmlns:p14="http://schemas.microsoft.com/office/powerpoint/2010/main" val="295630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884594FE-99CD-F442-BA18-026660834246}" type="slidenum">
              <a:rPr lang="en-US" smtClean="0"/>
              <a:t>15</a:t>
            </a:fld>
            <a:endParaRPr lang="en-US"/>
          </a:p>
        </p:txBody>
      </p:sp>
      <p:pic>
        <p:nvPicPr>
          <p:cNvPr id="11" name="Picture 10" descr="Microbial Diversity Graphical Syllabus 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9090"/>
            <a:ext cx="9144000" cy="6400800"/>
          </a:xfrm>
          <a:prstGeom prst="rect">
            <a:avLst/>
          </a:prstGeom>
        </p:spPr>
      </p:pic>
    </p:spTree>
    <p:extLst>
      <p:ext uri="{BB962C8B-B14F-4D97-AF65-F5344CB8AC3E}">
        <p14:creationId xmlns:p14="http://schemas.microsoft.com/office/powerpoint/2010/main" val="600785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Learning, Principle #3: Motivation and Learning</a:t>
            </a:r>
          </a:p>
        </p:txBody>
      </p:sp>
      <p:sp>
        <p:nvSpPr>
          <p:cNvPr id="3" name="Content Placeholder 2"/>
          <p:cNvSpPr>
            <a:spLocks noGrp="1"/>
          </p:cNvSpPr>
          <p:nvPr>
            <p:ph idx="1"/>
          </p:nvPr>
        </p:nvSpPr>
        <p:spPr/>
        <p:txBody>
          <a:bodyPr>
            <a:normAutofit/>
          </a:bodyPr>
          <a:lstStyle/>
          <a:p>
            <a:r>
              <a:rPr lang="en-US" sz="2400" dirty="0"/>
              <a:t>The Cognitive Domain (How We Think)</a:t>
            </a:r>
          </a:p>
          <a:p>
            <a:r>
              <a:rPr lang="en-US" sz="2400" dirty="0"/>
              <a:t>The Affective Domain (How We Feel)</a:t>
            </a:r>
          </a:p>
        </p:txBody>
      </p:sp>
      <p:sp>
        <p:nvSpPr>
          <p:cNvPr id="4" name="Slide Number Placeholder 3"/>
          <p:cNvSpPr>
            <a:spLocks noGrp="1"/>
          </p:cNvSpPr>
          <p:nvPr>
            <p:ph type="sldNum" sz="quarter" idx="12"/>
          </p:nvPr>
        </p:nvSpPr>
        <p:spPr/>
        <p:txBody>
          <a:bodyPr/>
          <a:lstStyle/>
          <a:p>
            <a:fld id="{884594FE-99CD-F442-BA18-026660834246}" type="slidenum">
              <a:rPr lang="en-US" smtClean="0"/>
              <a:t>16</a:t>
            </a:fld>
            <a:endParaRPr lang="en-US"/>
          </a:p>
        </p:txBody>
      </p:sp>
    </p:spTree>
    <p:extLst>
      <p:ext uri="{BB962C8B-B14F-4D97-AF65-F5344CB8AC3E}">
        <p14:creationId xmlns:p14="http://schemas.microsoft.com/office/powerpoint/2010/main" val="4160623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504995"/>
            <a:ext cx="8229600" cy="1790645"/>
          </a:xfrm>
        </p:spPr>
        <p:txBody>
          <a:bodyPr>
            <a:noAutofit/>
          </a:bodyPr>
          <a:lstStyle/>
          <a:p>
            <a:r>
              <a:rPr lang="en-US" dirty="0">
                <a:solidFill>
                  <a:schemeClr val="bg1"/>
                </a:solidFill>
              </a:rPr>
              <a:t>What motivates an undergraduate student to learn?</a:t>
            </a:r>
          </a:p>
        </p:txBody>
      </p:sp>
    </p:spTree>
    <p:extLst>
      <p:ext uri="{BB962C8B-B14F-4D97-AF65-F5344CB8AC3E}">
        <p14:creationId xmlns:p14="http://schemas.microsoft.com/office/powerpoint/2010/main" val="2673674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867103" y="977462"/>
            <a:ext cx="1510825" cy="646331"/>
          </a:xfrm>
          <a:prstGeom prst="rect">
            <a:avLst/>
          </a:prstGeom>
          <a:noFill/>
        </p:spPr>
        <p:txBody>
          <a:bodyPr wrap="none" rtlCol="0">
            <a:spAutoFit/>
          </a:bodyPr>
          <a:lstStyle/>
          <a:p>
            <a:r>
              <a:rPr lang="en-US" sz="3600" dirty="0">
                <a:solidFill>
                  <a:srgbClr val="FFFFFF"/>
                </a:solidFill>
              </a:rPr>
              <a:t>Grades</a:t>
            </a:r>
          </a:p>
        </p:txBody>
      </p:sp>
      <p:sp>
        <p:nvSpPr>
          <p:cNvPr id="4" name="TextBox 3"/>
          <p:cNvSpPr txBox="1"/>
          <p:nvPr/>
        </p:nvSpPr>
        <p:spPr>
          <a:xfrm>
            <a:off x="5690046" y="4671793"/>
            <a:ext cx="1329018" cy="584775"/>
          </a:xfrm>
          <a:prstGeom prst="rect">
            <a:avLst/>
          </a:prstGeom>
          <a:noFill/>
        </p:spPr>
        <p:txBody>
          <a:bodyPr wrap="none" rtlCol="0">
            <a:spAutoFit/>
          </a:bodyPr>
          <a:lstStyle/>
          <a:p>
            <a:r>
              <a:rPr lang="en-US" sz="3200" dirty="0">
                <a:solidFill>
                  <a:srgbClr val="EEEE9C"/>
                </a:solidFill>
              </a:rPr>
              <a:t>Money</a:t>
            </a:r>
          </a:p>
        </p:txBody>
      </p:sp>
      <p:sp>
        <p:nvSpPr>
          <p:cNvPr id="5" name="TextBox 4"/>
          <p:cNvSpPr txBox="1"/>
          <p:nvPr/>
        </p:nvSpPr>
        <p:spPr>
          <a:xfrm>
            <a:off x="1521711" y="4519449"/>
            <a:ext cx="2667333" cy="584775"/>
          </a:xfrm>
          <a:prstGeom prst="rect">
            <a:avLst/>
          </a:prstGeom>
          <a:noFill/>
        </p:spPr>
        <p:txBody>
          <a:bodyPr wrap="none" rtlCol="0">
            <a:spAutoFit/>
          </a:bodyPr>
          <a:lstStyle/>
          <a:p>
            <a:r>
              <a:rPr lang="en-US" sz="3200" dirty="0">
                <a:solidFill>
                  <a:srgbClr val="FFFFFF"/>
                </a:solidFill>
              </a:rPr>
              <a:t>Fear of Failure</a:t>
            </a:r>
          </a:p>
        </p:txBody>
      </p:sp>
      <p:sp>
        <p:nvSpPr>
          <p:cNvPr id="6" name="TextBox 5"/>
          <p:cNvSpPr txBox="1"/>
          <p:nvPr/>
        </p:nvSpPr>
        <p:spPr>
          <a:xfrm>
            <a:off x="4058383" y="2958661"/>
            <a:ext cx="1061509" cy="646331"/>
          </a:xfrm>
          <a:prstGeom prst="rect">
            <a:avLst/>
          </a:prstGeom>
          <a:noFill/>
        </p:spPr>
        <p:txBody>
          <a:bodyPr wrap="none" rtlCol="0">
            <a:spAutoFit/>
          </a:bodyPr>
          <a:lstStyle/>
          <a:p>
            <a:r>
              <a:rPr lang="en-US" sz="3600" dirty="0">
                <a:solidFill>
                  <a:srgbClr val="EEEE9C"/>
                </a:solidFill>
              </a:rPr>
              <a:t>Jobs</a:t>
            </a:r>
          </a:p>
        </p:txBody>
      </p:sp>
      <p:sp>
        <p:nvSpPr>
          <p:cNvPr id="7" name="TextBox 6"/>
          <p:cNvSpPr txBox="1"/>
          <p:nvPr/>
        </p:nvSpPr>
        <p:spPr>
          <a:xfrm>
            <a:off x="6427075" y="2485697"/>
            <a:ext cx="1454044" cy="584776"/>
          </a:xfrm>
          <a:prstGeom prst="rect">
            <a:avLst/>
          </a:prstGeom>
          <a:noFill/>
        </p:spPr>
        <p:txBody>
          <a:bodyPr wrap="none" rtlCol="0">
            <a:spAutoFit/>
          </a:bodyPr>
          <a:lstStyle/>
          <a:p>
            <a:r>
              <a:rPr lang="en-US" sz="3200" dirty="0">
                <a:solidFill>
                  <a:srgbClr val="FFFFFF"/>
                </a:solidFill>
              </a:rPr>
              <a:t>Parents</a:t>
            </a:r>
          </a:p>
        </p:txBody>
      </p:sp>
      <p:sp>
        <p:nvSpPr>
          <p:cNvPr id="8" name="TextBox 7"/>
          <p:cNvSpPr txBox="1"/>
          <p:nvPr/>
        </p:nvSpPr>
        <p:spPr>
          <a:xfrm>
            <a:off x="3988912" y="654296"/>
            <a:ext cx="2704843" cy="523220"/>
          </a:xfrm>
          <a:prstGeom prst="rect">
            <a:avLst/>
          </a:prstGeom>
          <a:noFill/>
        </p:spPr>
        <p:txBody>
          <a:bodyPr wrap="none" rtlCol="0">
            <a:spAutoFit/>
          </a:bodyPr>
          <a:lstStyle/>
          <a:p>
            <a:r>
              <a:rPr lang="en-US" sz="2800" dirty="0">
                <a:solidFill>
                  <a:srgbClr val="EEEE9C"/>
                </a:solidFill>
              </a:rPr>
              <a:t>Graduate School</a:t>
            </a:r>
          </a:p>
        </p:txBody>
      </p:sp>
      <p:sp>
        <p:nvSpPr>
          <p:cNvPr id="9" name="TextBox 8"/>
          <p:cNvSpPr txBox="1"/>
          <p:nvPr/>
        </p:nvSpPr>
        <p:spPr>
          <a:xfrm>
            <a:off x="5635833" y="3618158"/>
            <a:ext cx="1987919" cy="523220"/>
          </a:xfrm>
          <a:prstGeom prst="rect">
            <a:avLst/>
          </a:prstGeom>
          <a:noFill/>
        </p:spPr>
        <p:txBody>
          <a:bodyPr wrap="none" rtlCol="0">
            <a:spAutoFit/>
          </a:bodyPr>
          <a:lstStyle/>
          <a:p>
            <a:r>
              <a:rPr lang="en-US" sz="2800" dirty="0">
                <a:solidFill>
                  <a:srgbClr val="FFFFFF"/>
                </a:solidFill>
              </a:rPr>
              <a:t>Social Issues</a:t>
            </a:r>
          </a:p>
        </p:txBody>
      </p:sp>
      <p:sp>
        <p:nvSpPr>
          <p:cNvPr id="10" name="TextBox 9"/>
          <p:cNvSpPr txBox="1"/>
          <p:nvPr/>
        </p:nvSpPr>
        <p:spPr>
          <a:xfrm>
            <a:off x="2711012" y="1610681"/>
            <a:ext cx="1068847" cy="523220"/>
          </a:xfrm>
          <a:prstGeom prst="rect">
            <a:avLst/>
          </a:prstGeom>
          <a:noFill/>
        </p:spPr>
        <p:txBody>
          <a:bodyPr wrap="none" rtlCol="0">
            <a:spAutoFit/>
          </a:bodyPr>
          <a:lstStyle/>
          <a:p>
            <a:r>
              <a:rPr lang="en-US" sz="2800" dirty="0">
                <a:solidFill>
                  <a:srgbClr val="FFFFFF"/>
                </a:solidFill>
              </a:rPr>
              <a:t>Praise</a:t>
            </a:r>
          </a:p>
        </p:txBody>
      </p:sp>
      <p:sp>
        <p:nvSpPr>
          <p:cNvPr id="11" name="TextBox 10"/>
          <p:cNvSpPr txBox="1"/>
          <p:nvPr/>
        </p:nvSpPr>
        <p:spPr>
          <a:xfrm>
            <a:off x="592989" y="3586627"/>
            <a:ext cx="2680414" cy="646331"/>
          </a:xfrm>
          <a:prstGeom prst="rect">
            <a:avLst/>
          </a:prstGeom>
          <a:noFill/>
        </p:spPr>
        <p:txBody>
          <a:bodyPr wrap="none" rtlCol="0">
            <a:spAutoFit/>
          </a:bodyPr>
          <a:lstStyle/>
          <a:p>
            <a:r>
              <a:rPr lang="en-US" sz="3600" dirty="0">
                <a:solidFill>
                  <a:srgbClr val="FFFFFF"/>
                </a:solidFill>
              </a:rPr>
              <a:t>Achievement</a:t>
            </a:r>
          </a:p>
        </p:txBody>
      </p:sp>
      <p:sp>
        <p:nvSpPr>
          <p:cNvPr id="12" name="TextBox 11"/>
          <p:cNvSpPr txBox="1"/>
          <p:nvPr/>
        </p:nvSpPr>
        <p:spPr>
          <a:xfrm>
            <a:off x="592989" y="2312330"/>
            <a:ext cx="2318070" cy="584775"/>
          </a:xfrm>
          <a:prstGeom prst="rect">
            <a:avLst/>
          </a:prstGeom>
          <a:noFill/>
        </p:spPr>
        <p:txBody>
          <a:bodyPr wrap="none" rtlCol="0">
            <a:spAutoFit/>
          </a:bodyPr>
          <a:lstStyle/>
          <a:p>
            <a:r>
              <a:rPr lang="en-US" sz="3200" dirty="0">
                <a:solidFill>
                  <a:srgbClr val="EEEE9C"/>
                </a:solidFill>
              </a:rPr>
              <a:t>Role Models</a:t>
            </a:r>
          </a:p>
        </p:txBody>
      </p:sp>
      <p:sp>
        <p:nvSpPr>
          <p:cNvPr id="13" name="TextBox 12"/>
          <p:cNvSpPr txBox="1"/>
          <p:nvPr/>
        </p:nvSpPr>
        <p:spPr>
          <a:xfrm>
            <a:off x="4799768" y="1815633"/>
            <a:ext cx="1856598" cy="646331"/>
          </a:xfrm>
          <a:prstGeom prst="rect">
            <a:avLst/>
          </a:prstGeom>
          <a:noFill/>
        </p:spPr>
        <p:txBody>
          <a:bodyPr wrap="none" rtlCol="0">
            <a:spAutoFit/>
          </a:bodyPr>
          <a:lstStyle/>
          <a:p>
            <a:r>
              <a:rPr lang="en-US" sz="3600" dirty="0">
                <a:solidFill>
                  <a:srgbClr val="FFFFFF"/>
                </a:solidFill>
              </a:rPr>
              <a:t>Curiosity</a:t>
            </a:r>
          </a:p>
        </p:txBody>
      </p:sp>
      <p:sp>
        <p:nvSpPr>
          <p:cNvPr id="14" name="TextBox 13"/>
          <p:cNvSpPr txBox="1"/>
          <p:nvPr/>
        </p:nvSpPr>
        <p:spPr>
          <a:xfrm>
            <a:off x="945937" y="5467924"/>
            <a:ext cx="2337499" cy="523220"/>
          </a:xfrm>
          <a:prstGeom prst="rect">
            <a:avLst/>
          </a:prstGeom>
          <a:noFill/>
        </p:spPr>
        <p:txBody>
          <a:bodyPr wrap="none" rtlCol="0">
            <a:spAutoFit/>
          </a:bodyPr>
          <a:lstStyle/>
          <a:p>
            <a:r>
              <a:rPr lang="en-US" sz="2800" dirty="0">
                <a:solidFill>
                  <a:srgbClr val="EEEE9C"/>
                </a:solidFill>
              </a:rPr>
              <a:t>Learning Itself</a:t>
            </a:r>
          </a:p>
        </p:txBody>
      </p:sp>
      <p:sp>
        <p:nvSpPr>
          <p:cNvPr id="15" name="TextBox 14"/>
          <p:cNvSpPr txBox="1"/>
          <p:nvPr/>
        </p:nvSpPr>
        <p:spPr>
          <a:xfrm>
            <a:off x="4732801" y="5628232"/>
            <a:ext cx="1938288" cy="646331"/>
          </a:xfrm>
          <a:prstGeom prst="rect">
            <a:avLst/>
          </a:prstGeom>
          <a:noFill/>
        </p:spPr>
        <p:txBody>
          <a:bodyPr wrap="none" rtlCol="0">
            <a:spAutoFit/>
          </a:bodyPr>
          <a:lstStyle/>
          <a:p>
            <a:r>
              <a:rPr lang="en-US" sz="3600" dirty="0">
                <a:solidFill>
                  <a:srgbClr val="FFFFFF"/>
                </a:solidFill>
              </a:rPr>
              <a:t>Teachers</a:t>
            </a:r>
          </a:p>
        </p:txBody>
      </p:sp>
    </p:spTree>
    <p:extLst>
      <p:ext uri="{BB962C8B-B14F-4D97-AF65-F5344CB8AC3E}">
        <p14:creationId xmlns:p14="http://schemas.microsoft.com/office/powerpoint/2010/main" val="1129583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farm9.staticflickr.com/8221/8297581331_f6531770d5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3352" cy="684557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ounded Rectangle 4"/>
          <p:cNvSpPr/>
          <p:nvPr/>
        </p:nvSpPr>
        <p:spPr>
          <a:xfrm>
            <a:off x="4067503" y="457199"/>
            <a:ext cx="4761187" cy="1198179"/>
          </a:xfrm>
          <a:prstGeom prst="roundRect">
            <a:avLst/>
          </a:prstGeom>
          <a:solidFill>
            <a:schemeClr val="bg1">
              <a:alpha val="2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4571"/>
            <a:ext cx="8229600" cy="2105955"/>
          </a:xfrm>
        </p:spPr>
        <p:txBody>
          <a:bodyPr>
            <a:normAutofit/>
          </a:bodyPr>
          <a:lstStyle/>
          <a:p>
            <a:pPr algn="r"/>
            <a:r>
              <a:rPr lang="en-US" dirty="0">
                <a:effectLst>
                  <a:outerShdw blurRad="38100" dist="38100" dir="2700000" algn="tl">
                    <a:srgbClr val="000000">
                      <a:alpha val="43137"/>
                    </a:srgbClr>
                  </a:outerShdw>
                </a:effectLst>
              </a:rPr>
              <a:t>Strategic Learning</a:t>
            </a:r>
            <a:br>
              <a:rPr lang="en-US"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Bain (2004)</a:t>
            </a:r>
          </a:p>
        </p:txBody>
      </p:sp>
    </p:spTree>
    <p:extLst>
      <p:ext uri="{BB962C8B-B14F-4D97-AF65-F5344CB8AC3E}">
        <p14:creationId xmlns:p14="http://schemas.microsoft.com/office/powerpoint/2010/main" val="93841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farm5.staticflickr.com/4094/4850631737_6440bd724c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81978"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ounded Rectangle 1"/>
          <p:cNvSpPr/>
          <p:nvPr/>
        </p:nvSpPr>
        <p:spPr>
          <a:xfrm>
            <a:off x="228600" y="376518"/>
            <a:ext cx="2729753" cy="2070847"/>
          </a:xfrm>
          <a:prstGeom prst="roundRect">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30403"/>
            <a:ext cx="2758966" cy="2773363"/>
          </a:xfrm>
        </p:spPr>
        <p:txBody>
          <a:bodyPr>
            <a:normAutofit/>
          </a:bodyPr>
          <a:lstStyle/>
          <a:p>
            <a:pPr algn="r"/>
            <a:r>
              <a:rPr lang="en-US" dirty="0"/>
              <a:t>Deep Learning</a:t>
            </a:r>
            <a:br>
              <a:rPr lang="en-US" dirty="0"/>
            </a:br>
            <a:r>
              <a:rPr lang="en-US" sz="2700" dirty="0"/>
              <a:t>Bain (2004)</a:t>
            </a:r>
          </a:p>
        </p:txBody>
      </p:sp>
    </p:spTree>
    <p:extLst>
      <p:ext uri="{BB962C8B-B14F-4D97-AF65-F5344CB8AC3E}">
        <p14:creationId xmlns:p14="http://schemas.microsoft.com/office/powerpoint/2010/main" val="3511453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Learning, Principle #3: Motivation and Learning</a:t>
            </a:r>
          </a:p>
        </p:txBody>
      </p:sp>
      <p:sp>
        <p:nvSpPr>
          <p:cNvPr id="3" name="Content Placeholder 2"/>
          <p:cNvSpPr>
            <a:spLocks noGrp="1"/>
          </p:cNvSpPr>
          <p:nvPr>
            <p:ph idx="1"/>
          </p:nvPr>
        </p:nvSpPr>
        <p:spPr/>
        <p:txBody>
          <a:bodyPr>
            <a:normAutofit fontScale="92500" lnSpcReduction="10000"/>
          </a:bodyPr>
          <a:lstStyle/>
          <a:p>
            <a:r>
              <a:rPr lang="en-US" sz="2800" dirty="0"/>
              <a:t>If you want to inhibit the strategic learners, and shift their focus away from the grades and rewards, </a:t>
            </a:r>
            <a:r>
              <a:rPr lang="en-US" sz="2800" b="1" i="1" dirty="0"/>
              <a:t>lower the stakes</a:t>
            </a:r>
          </a:p>
          <a:p>
            <a:pPr lvl="1"/>
            <a:r>
              <a:rPr lang="en-US" sz="2400" dirty="0"/>
              <a:t>Multiple opportunities to show what they know</a:t>
            </a:r>
          </a:p>
          <a:p>
            <a:pPr lvl="1"/>
            <a:r>
              <a:rPr lang="en-US" sz="2400" dirty="0"/>
              <a:t>Show what they know in different ways</a:t>
            </a:r>
          </a:p>
          <a:p>
            <a:pPr lvl="1"/>
            <a:r>
              <a:rPr lang="en-US" sz="2400" dirty="0"/>
              <a:t>Less value to one Final Exam worth a lot of their grade</a:t>
            </a:r>
          </a:p>
          <a:p>
            <a:pPr lvl="1"/>
            <a:r>
              <a:rPr lang="en-US" sz="2400" dirty="0"/>
              <a:t>Opportunities to revise and resubmit</a:t>
            </a:r>
          </a:p>
          <a:p>
            <a:pPr lvl="1"/>
            <a:r>
              <a:rPr lang="en-US" sz="2400" dirty="0"/>
              <a:t>Build slack in the system: drop one problem set or quiz</a:t>
            </a:r>
          </a:p>
          <a:p>
            <a:pPr lvl="1"/>
            <a:r>
              <a:rPr lang="en-US" sz="2400" dirty="0"/>
              <a:t>Not grade on the curve, which shifts away from deep learning and encourages strategic learning</a:t>
            </a:r>
          </a:p>
          <a:p>
            <a:pPr lvl="1"/>
            <a:r>
              <a:rPr lang="en-US" sz="2400" dirty="0"/>
              <a:t>Social bookmarking = connect personal interests with class content, help students see they can learn from each other</a:t>
            </a:r>
          </a:p>
        </p:txBody>
      </p:sp>
      <p:sp>
        <p:nvSpPr>
          <p:cNvPr id="4" name="Slide Number Placeholder 3"/>
          <p:cNvSpPr>
            <a:spLocks noGrp="1"/>
          </p:cNvSpPr>
          <p:nvPr>
            <p:ph type="sldNum" sz="quarter" idx="12"/>
          </p:nvPr>
        </p:nvSpPr>
        <p:spPr/>
        <p:txBody>
          <a:bodyPr/>
          <a:lstStyle/>
          <a:p>
            <a:fld id="{884594FE-99CD-F442-BA18-026660834246}" type="slidenum">
              <a:rPr lang="en-US" smtClean="0"/>
              <a:t>21</a:t>
            </a:fld>
            <a:endParaRPr lang="en-US"/>
          </a:p>
        </p:txBody>
      </p:sp>
    </p:spTree>
    <p:extLst>
      <p:ext uri="{BB962C8B-B14F-4D97-AF65-F5344CB8AC3E}">
        <p14:creationId xmlns:p14="http://schemas.microsoft.com/office/powerpoint/2010/main" val="146295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Learning, Principle #4: Practice and Feedback</a:t>
            </a:r>
          </a:p>
        </p:txBody>
      </p:sp>
      <p:sp>
        <p:nvSpPr>
          <p:cNvPr id="3" name="Content Placeholder 2"/>
          <p:cNvSpPr>
            <a:spLocks noGrp="1"/>
          </p:cNvSpPr>
          <p:nvPr>
            <p:ph idx="1"/>
          </p:nvPr>
        </p:nvSpPr>
        <p:spPr/>
        <p:txBody>
          <a:bodyPr>
            <a:normAutofit lnSpcReduction="10000"/>
          </a:bodyPr>
          <a:lstStyle/>
          <a:p>
            <a:r>
              <a:rPr lang="en-US" dirty="0"/>
              <a:t>To gain mastery of a subject, practice and feedback are required</a:t>
            </a:r>
          </a:p>
          <a:p>
            <a:pPr lvl="1"/>
            <a:r>
              <a:rPr lang="en-US" dirty="0"/>
              <a:t>Unconscious incompetence (“</a:t>
            </a:r>
            <a:r>
              <a:rPr lang="en-US" dirty="0" err="1"/>
              <a:t>wut</a:t>
            </a:r>
            <a:r>
              <a:rPr lang="en-US" dirty="0"/>
              <a:t>”)</a:t>
            </a:r>
          </a:p>
          <a:p>
            <a:pPr lvl="1"/>
            <a:r>
              <a:rPr lang="en-US" dirty="0"/>
              <a:t>Conscious incompetence (students become aware of what they don</a:t>
            </a:r>
            <a:r>
              <a:rPr lang="fr-FR" dirty="0"/>
              <a:t>’</a:t>
            </a:r>
            <a:r>
              <a:rPr lang="en-US" dirty="0"/>
              <a:t>t know)</a:t>
            </a:r>
          </a:p>
          <a:p>
            <a:pPr lvl="1"/>
            <a:r>
              <a:rPr lang="en-US" dirty="0"/>
              <a:t>Conscious competence (building confidence, can talk their way through problems)</a:t>
            </a:r>
          </a:p>
          <a:p>
            <a:pPr lvl="1"/>
            <a:r>
              <a:rPr lang="en-US" dirty="0"/>
              <a:t>Unconscious competence (the expert blind spot, topic feels automatic, old misconceptions are forgotten)</a:t>
            </a:r>
          </a:p>
        </p:txBody>
      </p:sp>
      <p:sp>
        <p:nvSpPr>
          <p:cNvPr id="4" name="Slide Number Placeholder 3"/>
          <p:cNvSpPr>
            <a:spLocks noGrp="1"/>
          </p:cNvSpPr>
          <p:nvPr>
            <p:ph type="sldNum" sz="quarter" idx="12"/>
          </p:nvPr>
        </p:nvSpPr>
        <p:spPr/>
        <p:txBody>
          <a:bodyPr/>
          <a:lstStyle/>
          <a:p>
            <a:fld id="{884594FE-99CD-F442-BA18-026660834246}" type="slidenum">
              <a:rPr lang="en-US" smtClean="0"/>
              <a:t>22</a:t>
            </a:fld>
            <a:endParaRPr lang="en-US"/>
          </a:p>
        </p:txBody>
      </p:sp>
    </p:spTree>
    <p:extLst>
      <p:ext uri="{BB962C8B-B14F-4D97-AF65-F5344CB8AC3E}">
        <p14:creationId xmlns:p14="http://schemas.microsoft.com/office/powerpoint/2010/main" val="324111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Feedback from the instructor</a:t>
            </a:r>
          </a:p>
        </p:txBody>
      </p:sp>
    </p:spTree>
    <p:extLst>
      <p:ext uri="{BB962C8B-B14F-4D97-AF65-F5344CB8AC3E}">
        <p14:creationId xmlns:p14="http://schemas.microsoft.com/office/powerpoint/2010/main" val="443854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Doodles</a:t>
            </a:r>
          </a:p>
        </p:txBody>
      </p:sp>
      <p:pic>
        <p:nvPicPr>
          <p:cNvPr id="2050" name="Picture 2" descr="C:\Users\bruffdo\Dropbox\FacDev Talks\Visual Thinking - 2012-09 Iowa\Taylor Lester.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601" y="2178268"/>
            <a:ext cx="4410842" cy="3308131"/>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bruffdo\Dropbox\FacDev Talks\Visual Thinking - 2012-09 Iowa\Siana Tim.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08549" y="2178268"/>
            <a:ext cx="3816363" cy="33081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12181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solidFill>
                  <a:schemeClr val="bg1"/>
                </a:solidFill>
              </a:rPr>
              <a:t>Fieldwork</a:t>
            </a:r>
          </a:p>
        </p:txBody>
      </p:sp>
      <p:pic>
        <p:nvPicPr>
          <p:cNvPr id="9218" name="Picture 2" descr="C:\Users\bruffdo\Dropbox\FacDev Talks\Social Pedagogies - 2012-02 Elon Univ\birdclass3.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07841" y="1371600"/>
            <a:ext cx="4419600" cy="4075524"/>
          </a:xfrm>
          <a:prstGeom prst="rect">
            <a:avLst/>
          </a:prstGeom>
          <a:noFill/>
          <a:extLst>
            <a:ext uri="{909E8E84-426E-40dd-AFC4-6F175D3DCCD1}">
              <a14:hiddenFill xmlns:a14="http://schemas.microsoft.com/office/drawing/2010/main" xmlns="">
                <a:solidFill>
                  <a:srgbClr val="FFFFFF"/>
                </a:solidFill>
              </a14:hiddenFill>
            </a:ext>
          </a:extLst>
        </p:spPr>
      </p:pic>
      <p:pic>
        <p:nvPicPr>
          <p:cNvPr id="9219" name="Picture 3" descr="C:\Users\bruffdo\Dropbox\FacDev Talks\Social Pedagogies - 2012-02 Elon Univ\birdclass0.pn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739"/>
          <a:stretch/>
        </p:blipFill>
        <p:spPr bwMode="auto">
          <a:xfrm>
            <a:off x="152400" y="1371600"/>
            <a:ext cx="4252211" cy="1278877"/>
          </a:xfrm>
          <a:prstGeom prst="rect">
            <a:avLst/>
          </a:prstGeom>
          <a:noFill/>
          <a:extLst>
            <a:ext uri="{909E8E84-426E-40dd-AFC4-6F175D3DCCD1}">
              <a14:hiddenFill xmlns:a14="http://schemas.microsoft.com/office/drawing/2010/main" xmlns="">
                <a:solidFill>
                  <a:srgbClr val="FFFFFF"/>
                </a:solidFill>
              </a14:hiddenFill>
            </a:ext>
          </a:extLst>
        </p:spPr>
      </p:pic>
      <p:pic>
        <p:nvPicPr>
          <p:cNvPr id="9220" name="Picture 4" descr="C:\Users\bruffdo\Dropbox\FacDev Talks\Social Pedagogies - 2012-02 Elon Univ\birdclass1.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2400" y="4495800"/>
            <a:ext cx="4256330" cy="1681024"/>
          </a:xfrm>
          <a:prstGeom prst="rect">
            <a:avLst/>
          </a:prstGeom>
          <a:noFill/>
          <a:extLst>
            <a:ext uri="{909E8E84-426E-40dd-AFC4-6F175D3DCCD1}">
              <a14:hiddenFill xmlns:a14="http://schemas.microsoft.com/office/drawing/2010/main" xmlns="">
                <a:solidFill>
                  <a:srgbClr val="FFFFFF"/>
                </a:solidFill>
              </a14:hiddenFill>
            </a:ext>
          </a:extLst>
        </p:spPr>
      </p:pic>
      <p:pic>
        <p:nvPicPr>
          <p:cNvPr id="9221" name="Picture 5" descr="C:\Users\bruffdo\Dropbox\FacDev Talks\Social Pedagogies - 2012-02 Elon Univ\birdclass2.pn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152400" y="2743200"/>
            <a:ext cx="4247188" cy="16583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69840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Feedback from peers</a:t>
            </a:r>
          </a:p>
        </p:txBody>
      </p:sp>
    </p:spTree>
    <p:extLst>
      <p:ext uri="{BB962C8B-B14F-4D97-AF65-F5344CB8AC3E}">
        <p14:creationId xmlns:p14="http://schemas.microsoft.com/office/powerpoint/2010/main" val="3700390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864361256"/>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a:xfrm>
            <a:off x="5943600" y="152400"/>
            <a:ext cx="3048000" cy="2163762"/>
          </a:xfrm>
        </p:spPr>
        <p:txBody>
          <a:bodyPr/>
          <a:lstStyle/>
          <a:p>
            <a:r>
              <a:rPr lang="en-US" dirty="0">
                <a:solidFill>
                  <a:schemeClr val="bg1"/>
                </a:solidFill>
              </a:rPr>
              <a:t>Peer Instruction</a:t>
            </a:r>
          </a:p>
        </p:txBody>
      </p:sp>
      <p:sp>
        <p:nvSpPr>
          <p:cNvPr id="3" name="Rectangle 2">
            <a:extLst>
              <a:ext uri="{FF2B5EF4-FFF2-40B4-BE49-F238E27FC236}">
                <a16:creationId xmlns:a16="http://schemas.microsoft.com/office/drawing/2014/main" id="{1D351240-46BA-DA43-90F3-E48AB05E2E37}"/>
              </a:ext>
            </a:extLst>
          </p:cNvPr>
          <p:cNvSpPr/>
          <p:nvPr/>
        </p:nvSpPr>
        <p:spPr>
          <a:xfrm>
            <a:off x="196194" y="6301043"/>
            <a:ext cx="1906676" cy="369332"/>
          </a:xfrm>
          <a:prstGeom prst="rect">
            <a:avLst/>
          </a:prstGeom>
        </p:spPr>
        <p:txBody>
          <a:bodyPr wrap="none">
            <a:spAutoFit/>
          </a:bodyPr>
          <a:lstStyle/>
          <a:p>
            <a:r>
              <a:rPr lang="en-US" dirty="0">
                <a:solidFill>
                  <a:schemeClr val="bg1"/>
                </a:solidFill>
              </a:rPr>
              <a:t>Smith et al. (2009)</a:t>
            </a:r>
            <a:endParaRPr lang="en-US" dirty="0"/>
          </a:p>
        </p:txBody>
      </p:sp>
    </p:spTree>
    <p:custDataLst>
      <p:tags r:id="rId1"/>
    </p:custDataLst>
    <p:extLst>
      <p:ext uri="{BB962C8B-B14F-4D97-AF65-F5344CB8AC3E}">
        <p14:creationId xmlns:p14="http://schemas.microsoft.com/office/powerpoint/2010/main" val="3565041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Peer Assessment</a:t>
            </a:r>
          </a:p>
        </p:txBody>
      </p:sp>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965" t="9379" r="13207" b="5472"/>
          <a:stretch/>
        </p:blipFill>
        <p:spPr bwMode="auto">
          <a:xfrm>
            <a:off x="457200" y="1362013"/>
            <a:ext cx="8305800" cy="52463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499415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11656-9390-5443-9E6F-126944EEEE1E}"/>
              </a:ext>
            </a:extLst>
          </p:cNvPr>
          <p:cNvSpPr>
            <a:spLocks noGrp="1"/>
          </p:cNvSpPr>
          <p:nvPr>
            <p:ph type="title"/>
          </p:nvPr>
        </p:nvSpPr>
        <p:spPr/>
        <p:txBody>
          <a:bodyPr/>
          <a:lstStyle/>
          <a:p>
            <a:r>
              <a:rPr lang="en-US" dirty="0">
                <a:solidFill>
                  <a:schemeClr val="bg1"/>
                </a:solidFill>
              </a:rPr>
              <a:t>All-Skate</a:t>
            </a:r>
          </a:p>
        </p:txBody>
      </p:sp>
      <p:sp>
        <p:nvSpPr>
          <p:cNvPr id="6" name="Content Placeholder 5">
            <a:extLst>
              <a:ext uri="{FF2B5EF4-FFF2-40B4-BE49-F238E27FC236}">
                <a16:creationId xmlns:a16="http://schemas.microsoft.com/office/drawing/2014/main" id="{FBE59A85-B83F-1D47-8B2D-03BB74536A3A}"/>
              </a:ext>
            </a:extLst>
          </p:cNvPr>
          <p:cNvSpPr>
            <a:spLocks noGrp="1"/>
          </p:cNvSpPr>
          <p:nvPr>
            <p:ph idx="1"/>
          </p:nvPr>
        </p:nvSpPr>
        <p:spPr>
          <a:xfrm>
            <a:off x="457200" y="4637316"/>
            <a:ext cx="8229600" cy="1841546"/>
          </a:xfrm>
        </p:spPr>
        <p:txBody>
          <a:bodyPr/>
          <a:lstStyle/>
          <a:p>
            <a:r>
              <a:rPr lang="en-US" dirty="0">
                <a:solidFill>
                  <a:schemeClr val="bg1"/>
                </a:solidFill>
              </a:rPr>
              <a:t>Classroom climate must allow for students to be wrong, sometimes for prolonged periods of time. Invite everyone to learn!</a:t>
            </a:r>
          </a:p>
        </p:txBody>
      </p:sp>
      <p:sp>
        <p:nvSpPr>
          <p:cNvPr id="3" name="Slide Number Placeholder 2">
            <a:extLst>
              <a:ext uri="{FF2B5EF4-FFF2-40B4-BE49-F238E27FC236}">
                <a16:creationId xmlns:a16="http://schemas.microsoft.com/office/drawing/2014/main" id="{06D973BD-758F-CE45-ACF0-B0FDC44348CE}"/>
              </a:ext>
            </a:extLst>
          </p:cNvPr>
          <p:cNvSpPr>
            <a:spLocks noGrp="1"/>
          </p:cNvSpPr>
          <p:nvPr>
            <p:ph type="sldNum" sz="quarter" idx="12"/>
          </p:nvPr>
        </p:nvSpPr>
        <p:spPr/>
        <p:txBody>
          <a:bodyPr/>
          <a:lstStyle/>
          <a:p>
            <a:fld id="{884594FE-99CD-F442-BA18-026660834246}" type="slidenum">
              <a:rPr lang="en-US" smtClean="0">
                <a:solidFill>
                  <a:schemeClr val="bg1"/>
                </a:solidFill>
              </a:rPr>
              <a:t>29</a:t>
            </a:fld>
            <a:endParaRPr lang="en-US">
              <a:solidFill>
                <a:schemeClr val="bg1"/>
              </a:solidFill>
            </a:endParaRPr>
          </a:p>
        </p:txBody>
      </p:sp>
      <p:pic>
        <p:nvPicPr>
          <p:cNvPr id="5" name="Picture 4">
            <a:extLst>
              <a:ext uri="{FF2B5EF4-FFF2-40B4-BE49-F238E27FC236}">
                <a16:creationId xmlns:a16="http://schemas.microsoft.com/office/drawing/2014/main" id="{02528DEE-FC01-164F-B2C6-DDAA1B88B70C}"/>
              </a:ext>
            </a:extLst>
          </p:cNvPr>
          <p:cNvPicPr>
            <a:picLocks noChangeAspect="1"/>
          </p:cNvPicPr>
          <p:nvPr/>
        </p:nvPicPr>
        <p:blipFill rotWithShape="1">
          <a:blip r:embed="rId2"/>
          <a:srcRect t="39954"/>
          <a:stretch/>
        </p:blipFill>
        <p:spPr>
          <a:xfrm>
            <a:off x="1439091" y="1417638"/>
            <a:ext cx="6366240" cy="2866979"/>
          </a:xfrm>
          <a:prstGeom prst="rect">
            <a:avLst/>
          </a:prstGeom>
        </p:spPr>
      </p:pic>
    </p:spTree>
    <p:extLst>
      <p:ext uri="{BB962C8B-B14F-4D97-AF65-F5344CB8AC3E}">
        <p14:creationId xmlns:p14="http://schemas.microsoft.com/office/powerpoint/2010/main" val="180037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Learning, Principle #3: Practice and Feedback</a:t>
            </a:r>
          </a:p>
        </p:txBody>
      </p:sp>
      <p:sp>
        <p:nvSpPr>
          <p:cNvPr id="3" name="Content Placeholder 2"/>
          <p:cNvSpPr>
            <a:spLocks noGrp="1"/>
          </p:cNvSpPr>
          <p:nvPr>
            <p:ph idx="1"/>
          </p:nvPr>
        </p:nvSpPr>
        <p:spPr>
          <a:xfrm>
            <a:off x="457200" y="1510404"/>
            <a:ext cx="8229600" cy="5095851"/>
          </a:xfrm>
        </p:spPr>
        <p:txBody>
          <a:bodyPr>
            <a:normAutofit fontScale="92500" lnSpcReduction="10000"/>
          </a:bodyPr>
          <a:lstStyle/>
          <a:p>
            <a:r>
              <a:rPr lang="en-US" dirty="0"/>
              <a:t>From Instructors</a:t>
            </a:r>
          </a:p>
          <a:p>
            <a:pPr lvl="1"/>
            <a:r>
              <a:rPr lang="en-US" dirty="0"/>
              <a:t>Clicker questions</a:t>
            </a:r>
          </a:p>
          <a:p>
            <a:pPr lvl="1"/>
            <a:r>
              <a:rPr lang="en-US" dirty="0"/>
              <a:t>Test corrections</a:t>
            </a:r>
          </a:p>
          <a:p>
            <a:pPr lvl="1"/>
            <a:r>
              <a:rPr lang="en-US" dirty="0"/>
              <a:t>Email doodles to the instructor</a:t>
            </a:r>
          </a:p>
          <a:p>
            <a:pPr lvl="1"/>
            <a:r>
              <a:rPr lang="en-US" dirty="0"/>
              <a:t>Tweet (for an ornithology class, tweet a picture of a bird, where they saw it and connect it to class)</a:t>
            </a:r>
          </a:p>
          <a:p>
            <a:r>
              <a:rPr lang="en-US" dirty="0"/>
              <a:t>From peers</a:t>
            </a:r>
          </a:p>
          <a:p>
            <a:pPr lvl="1"/>
            <a:r>
              <a:rPr lang="en-US" dirty="0"/>
              <a:t>Pair and share, poster sessions, peer review of work, in class presentations</a:t>
            </a:r>
          </a:p>
          <a:p>
            <a:r>
              <a:rPr lang="en-US" dirty="0"/>
              <a:t>From themselves</a:t>
            </a:r>
          </a:p>
          <a:p>
            <a:pPr lvl="1"/>
            <a:r>
              <a:rPr lang="en-US" dirty="0"/>
              <a:t>Motivation and overcoming obstacles</a:t>
            </a:r>
          </a:p>
        </p:txBody>
      </p:sp>
      <p:sp>
        <p:nvSpPr>
          <p:cNvPr id="4" name="Slide Number Placeholder 3"/>
          <p:cNvSpPr>
            <a:spLocks noGrp="1"/>
          </p:cNvSpPr>
          <p:nvPr>
            <p:ph type="sldNum" sz="quarter" idx="12"/>
          </p:nvPr>
        </p:nvSpPr>
        <p:spPr/>
        <p:txBody>
          <a:bodyPr/>
          <a:lstStyle/>
          <a:p>
            <a:fld id="{884594FE-99CD-F442-BA18-026660834246}" type="slidenum">
              <a:rPr lang="en-US" smtClean="0"/>
              <a:t>30</a:t>
            </a:fld>
            <a:endParaRPr lang="en-US"/>
          </a:p>
        </p:txBody>
      </p:sp>
    </p:spTree>
    <p:extLst>
      <p:ext uri="{BB962C8B-B14F-4D97-AF65-F5344CB8AC3E}">
        <p14:creationId xmlns:p14="http://schemas.microsoft.com/office/powerpoint/2010/main" val="145769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Evidence-based STEM Teaching</a:t>
            </a:r>
            <a:br>
              <a:rPr lang="en-US" dirty="0"/>
            </a:br>
            <a:r>
              <a:rPr lang="en-US" dirty="0"/>
              <a:t>Outline</a:t>
            </a:r>
          </a:p>
        </p:txBody>
      </p:sp>
      <p:sp>
        <p:nvSpPr>
          <p:cNvPr id="3" name="Content Placeholder 2"/>
          <p:cNvSpPr>
            <a:spLocks noGrp="1"/>
          </p:cNvSpPr>
          <p:nvPr>
            <p:ph idx="1"/>
          </p:nvPr>
        </p:nvSpPr>
        <p:spPr/>
        <p:txBody>
          <a:bodyPr>
            <a:normAutofit lnSpcReduction="10000"/>
          </a:bodyPr>
          <a:lstStyle/>
          <a:p>
            <a:pPr marL="514350" indent="-514350">
              <a:lnSpc>
                <a:spcPct val="90000"/>
              </a:lnSpc>
              <a:buFont typeface="+mj-lt"/>
              <a:buAutoNum type="arabicPeriod"/>
            </a:pPr>
            <a:r>
              <a:rPr lang="en-US" dirty="0">
                <a:solidFill>
                  <a:schemeClr val="bg1">
                    <a:lumMod val="65000"/>
                  </a:schemeClr>
                </a:solidFill>
              </a:rPr>
              <a:t>Principles of Learning</a:t>
            </a:r>
          </a:p>
          <a:p>
            <a:pPr marL="914400" lvl="1" indent="-514350">
              <a:lnSpc>
                <a:spcPct val="90000"/>
              </a:lnSpc>
              <a:buFont typeface="+mj-lt"/>
              <a:buAutoNum type="arabicPeriod"/>
            </a:pPr>
            <a:r>
              <a:rPr lang="en-US" dirty="0">
                <a:solidFill>
                  <a:schemeClr val="bg1">
                    <a:lumMod val="65000"/>
                  </a:schemeClr>
                </a:solidFill>
              </a:rPr>
              <a:t>Prior Knowledge</a:t>
            </a:r>
          </a:p>
          <a:p>
            <a:pPr marL="914400" lvl="1" indent="-514350">
              <a:lnSpc>
                <a:spcPct val="90000"/>
              </a:lnSpc>
              <a:buFont typeface="+mj-lt"/>
              <a:buAutoNum type="arabicPeriod"/>
            </a:pPr>
            <a:r>
              <a:rPr lang="en-US" dirty="0">
                <a:solidFill>
                  <a:schemeClr val="bg1">
                    <a:lumMod val="65000"/>
                  </a:schemeClr>
                </a:solidFill>
              </a:rPr>
              <a:t>Knowledge Organization</a:t>
            </a:r>
          </a:p>
          <a:p>
            <a:pPr marL="914400" lvl="1" indent="-514350">
              <a:lnSpc>
                <a:spcPct val="90000"/>
              </a:lnSpc>
              <a:buFont typeface="+mj-lt"/>
              <a:buAutoNum type="arabicPeriod"/>
            </a:pPr>
            <a:r>
              <a:rPr lang="en-US" dirty="0">
                <a:solidFill>
                  <a:schemeClr val="bg1">
                    <a:lumMod val="65000"/>
                  </a:schemeClr>
                </a:solidFill>
              </a:rPr>
              <a:t>Motivation and Learning</a:t>
            </a:r>
          </a:p>
          <a:p>
            <a:pPr marL="914400" lvl="1" indent="-514350">
              <a:lnSpc>
                <a:spcPct val="90000"/>
              </a:lnSpc>
              <a:buFont typeface="+mj-lt"/>
              <a:buAutoNum type="arabicPeriod"/>
            </a:pPr>
            <a:r>
              <a:rPr lang="en-US" dirty="0">
                <a:solidFill>
                  <a:schemeClr val="bg1">
                    <a:lumMod val="65000"/>
                  </a:schemeClr>
                </a:solidFill>
              </a:rPr>
              <a:t>Practice and Feedback</a:t>
            </a:r>
          </a:p>
          <a:p>
            <a:pPr marL="514350" indent="-514350">
              <a:lnSpc>
                <a:spcPct val="90000"/>
              </a:lnSpc>
              <a:buFont typeface="+mj-lt"/>
              <a:buAutoNum type="arabicPeriod"/>
            </a:pPr>
            <a:r>
              <a:rPr lang="en-US" dirty="0"/>
              <a:t>Learning Objectives</a:t>
            </a:r>
          </a:p>
          <a:p>
            <a:pPr marL="514350" indent="-514350">
              <a:lnSpc>
                <a:spcPct val="90000"/>
              </a:lnSpc>
              <a:buFont typeface="+mj-lt"/>
              <a:buAutoNum type="arabicPeriod"/>
            </a:pPr>
            <a:r>
              <a:rPr lang="en-US" dirty="0"/>
              <a:t>Assessment</a:t>
            </a:r>
          </a:p>
          <a:p>
            <a:pPr marL="514350" indent="-514350">
              <a:lnSpc>
                <a:spcPct val="90000"/>
              </a:lnSpc>
              <a:buFont typeface="+mj-lt"/>
              <a:buAutoNum type="arabicPeriod"/>
            </a:pPr>
            <a:r>
              <a:rPr lang="en-US" dirty="0"/>
              <a:t>Active Learning</a:t>
            </a:r>
          </a:p>
          <a:p>
            <a:pPr marL="514350" indent="-514350">
              <a:lnSpc>
                <a:spcPct val="90000"/>
              </a:lnSpc>
              <a:buFont typeface="+mj-lt"/>
              <a:buAutoNum type="arabicPeriod"/>
            </a:pPr>
            <a:r>
              <a:rPr lang="en-US" dirty="0"/>
              <a:t>Inclusive Teaching</a:t>
            </a:r>
          </a:p>
        </p:txBody>
      </p:sp>
      <p:sp>
        <p:nvSpPr>
          <p:cNvPr id="4" name="Slide Number Placeholder 3"/>
          <p:cNvSpPr>
            <a:spLocks noGrp="1"/>
          </p:cNvSpPr>
          <p:nvPr>
            <p:ph type="sldNum" sz="quarter" idx="12"/>
          </p:nvPr>
        </p:nvSpPr>
        <p:spPr/>
        <p:txBody>
          <a:bodyPr/>
          <a:lstStyle/>
          <a:p>
            <a:fld id="{884594FE-99CD-F442-BA18-026660834246}" type="slidenum">
              <a:rPr lang="en-US" smtClean="0"/>
              <a:t>31</a:t>
            </a:fld>
            <a:endParaRPr lang="en-US"/>
          </a:p>
        </p:txBody>
      </p:sp>
    </p:spTree>
    <p:extLst>
      <p:ext uri="{BB962C8B-B14F-4D97-AF65-F5344CB8AC3E}">
        <p14:creationId xmlns:p14="http://schemas.microsoft.com/office/powerpoint/2010/main" val="59438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r>
              <a:rPr lang="en-US" dirty="0"/>
              <a:t>What does it mean to understand? </a:t>
            </a:r>
          </a:p>
          <a:p>
            <a:r>
              <a:rPr lang="en-US" dirty="0"/>
              <a:t>Measureable things that students should be able to do after the class</a:t>
            </a:r>
          </a:p>
          <a:p>
            <a:r>
              <a:rPr lang="en-US" dirty="0"/>
              <a:t>Course-level Learning Goals</a:t>
            </a:r>
          </a:p>
          <a:p>
            <a:pPr lvl="1"/>
            <a:r>
              <a:rPr lang="en-US" dirty="0"/>
              <a:t>Broad, big-picture, 5-10 per course</a:t>
            </a:r>
          </a:p>
          <a:p>
            <a:r>
              <a:rPr lang="en-US" dirty="0"/>
              <a:t>Lecture-level Learning Objectives</a:t>
            </a:r>
          </a:p>
          <a:p>
            <a:pPr lvl="1"/>
            <a:r>
              <a:rPr lang="en-US" dirty="0"/>
              <a:t>More specific, 2-5 per learning goal</a:t>
            </a:r>
          </a:p>
        </p:txBody>
      </p:sp>
      <p:sp>
        <p:nvSpPr>
          <p:cNvPr id="4" name="Slide Number Placeholder 3"/>
          <p:cNvSpPr>
            <a:spLocks noGrp="1"/>
          </p:cNvSpPr>
          <p:nvPr>
            <p:ph type="sldNum" sz="quarter" idx="12"/>
          </p:nvPr>
        </p:nvSpPr>
        <p:spPr/>
        <p:txBody>
          <a:bodyPr/>
          <a:lstStyle/>
          <a:p>
            <a:fld id="{884594FE-99CD-F442-BA18-026660834246}" type="slidenum">
              <a:rPr lang="en-US" smtClean="0"/>
              <a:t>32</a:t>
            </a:fld>
            <a:endParaRPr lang="en-US"/>
          </a:p>
        </p:txBody>
      </p:sp>
    </p:spTree>
    <p:extLst>
      <p:ext uri="{BB962C8B-B14F-4D97-AF65-F5344CB8AC3E}">
        <p14:creationId xmlns:p14="http://schemas.microsoft.com/office/powerpoint/2010/main" val="2034916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143"/>
            <a:ext cx="8229600" cy="1143000"/>
          </a:xfrm>
        </p:spPr>
        <p:txBody>
          <a:bodyPr/>
          <a:lstStyle/>
          <a:p>
            <a:r>
              <a:rPr lang="en-US" dirty="0"/>
              <a:t>Learning Objectives</a:t>
            </a:r>
            <a:br>
              <a:rPr lang="en-US" dirty="0"/>
            </a:br>
            <a:r>
              <a:rPr lang="en-US" sz="2400" dirty="0"/>
              <a:t>“By the end of this class/lecture, students should be able to</a:t>
            </a:r>
            <a:r>
              <a:rPr lang="mr-IN" sz="2400" dirty="0"/>
              <a:t>…</a:t>
            </a:r>
            <a:r>
              <a:rPr lang="en-US" sz="2400" dirty="0"/>
              <a:t>”</a:t>
            </a:r>
            <a:endParaRPr lang="en-US" dirty="0"/>
          </a:p>
        </p:txBody>
      </p:sp>
      <p:sp>
        <p:nvSpPr>
          <p:cNvPr id="5" name="Slide Number Placeholder 4"/>
          <p:cNvSpPr>
            <a:spLocks noGrp="1"/>
          </p:cNvSpPr>
          <p:nvPr>
            <p:ph type="sldNum" sz="quarter" idx="12"/>
          </p:nvPr>
        </p:nvSpPr>
        <p:spPr/>
        <p:txBody>
          <a:bodyPr/>
          <a:lstStyle/>
          <a:p>
            <a:fld id="{884594FE-99CD-F442-BA18-026660834246}" type="slidenum">
              <a:rPr lang="en-US" smtClean="0"/>
              <a:t>33</a:t>
            </a:fld>
            <a:endParaRPr lang="en-US"/>
          </a:p>
        </p:txBody>
      </p:sp>
      <p:pic>
        <p:nvPicPr>
          <p:cNvPr id="4" name="Picture 3" descr="Bloomtaxonom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7389"/>
            <a:ext cx="9144000" cy="5161820"/>
          </a:xfrm>
          <a:prstGeom prst="rect">
            <a:avLst/>
          </a:prstGeom>
        </p:spPr>
      </p:pic>
    </p:spTree>
    <p:extLst>
      <p:ext uri="{BB962C8B-B14F-4D97-AF65-F5344CB8AC3E}">
        <p14:creationId xmlns:p14="http://schemas.microsoft.com/office/powerpoint/2010/main" val="1718116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71"/>
            <a:ext cx="8229600" cy="1143000"/>
          </a:xfrm>
        </p:spPr>
        <p:txBody>
          <a:bodyPr/>
          <a:lstStyle/>
          <a:p>
            <a:r>
              <a:rPr lang="en-US" dirty="0"/>
              <a:t>Bloom’s Taxonomy</a:t>
            </a:r>
            <a:endParaRPr lang="en-US" sz="2400" dirty="0"/>
          </a:p>
        </p:txBody>
      </p:sp>
      <p:sp>
        <p:nvSpPr>
          <p:cNvPr id="5" name="Slide Number Placeholder 4"/>
          <p:cNvSpPr>
            <a:spLocks noGrp="1"/>
          </p:cNvSpPr>
          <p:nvPr>
            <p:ph type="sldNum" sz="quarter" idx="12"/>
          </p:nvPr>
        </p:nvSpPr>
        <p:spPr/>
        <p:txBody>
          <a:bodyPr/>
          <a:lstStyle/>
          <a:p>
            <a:fld id="{884594FE-99CD-F442-BA18-026660834246}" type="slidenum">
              <a:rPr lang="en-US" smtClean="0"/>
              <a:t>34</a:t>
            </a:fld>
            <a:endParaRPr lang="en-US"/>
          </a:p>
        </p:txBody>
      </p:sp>
      <p:pic>
        <p:nvPicPr>
          <p:cNvPr id="6" name="Picture 5">
            <a:extLst>
              <a:ext uri="{FF2B5EF4-FFF2-40B4-BE49-F238E27FC236}">
                <a16:creationId xmlns:a16="http://schemas.microsoft.com/office/drawing/2014/main" id="{D240A0B1-7C82-8540-95DA-88B8FD17743E}"/>
              </a:ext>
            </a:extLst>
          </p:cNvPr>
          <p:cNvPicPr>
            <a:picLocks noChangeAspect="1"/>
          </p:cNvPicPr>
          <p:nvPr/>
        </p:nvPicPr>
        <p:blipFill>
          <a:blip r:embed="rId3"/>
          <a:stretch>
            <a:fillRect/>
          </a:stretch>
        </p:blipFill>
        <p:spPr>
          <a:xfrm>
            <a:off x="403825" y="1065084"/>
            <a:ext cx="8282975" cy="5871294"/>
          </a:xfrm>
          <a:prstGeom prst="rect">
            <a:avLst/>
          </a:prstGeom>
        </p:spPr>
      </p:pic>
    </p:spTree>
    <p:extLst>
      <p:ext uri="{BB962C8B-B14F-4D97-AF65-F5344CB8AC3E}">
        <p14:creationId xmlns:p14="http://schemas.microsoft.com/office/powerpoint/2010/main" val="3810985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list for refining LOs</a:t>
            </a:r>
          </a:p>
        </p:txBody>
      </p:sp>
      <p:sp>
        <p:nvSpPr>
          <p:cNvPr id="3" name="Content Placeholder 2"/>
          <p:cNvSpPr>
            <a:spLocks noGrp="1"/>
          </p:cNvSpPr>
          <p:nvPr>
            <p:ph idx="1"/>
          </p:nvPr>
        </p:nvSpPr>
        <p:spPr>
          <a:xfrm>
            <a:off x="457200" y="1600200"/>
            <a:ext cx="8229600" cy="4916263"/>
          </a:xfrm>
        </p:spPr>
        <p:txBody>
          <a:bodyPr>
            <a:noAutofit/>
          </a:bodyPr>
          <a:lstStyle/>
          <a:p>
            <a:pPr>
              <a:buFont typeface="Wingdings" charset="2"/>
              <a:buChar char="q"/>
            </a:pPr>
            <a:r>
              <a:rPr lang="en-US" sz="2600" dirty="0"/>
              <a:t>  Is the goal expressed in terms of what the student will achieve or be able to do?</a:t>
            </a:r>
          </a:p>
          <a:p>
            <a:pPr>
              <a:buFont typeface="Wingdings" charset="2"/>
              <a:buChar char="q"/>
            </a:pPr>
            <a:r>
              <a:rPr lang="en-US" sz="2600" dirty="0"/>
              <a:t>  Is the goal well-defined? and </a:t>
            </a:r>
            <a:r>
              <a:rPr lang="en-US" sz="2600" u="sng" dirty="0"/>
              <a:t>measurable</a:t>
            </a:r>
            <a:r>
              <a:rPr lang="en-US" sz="2600" dirty="0"/>
              <a:t>? </a:t>
            </a:r>
          </a:p>
          <a:p>
            <a:pPr>
              <a:buFont typeface="Wingdings" charset="2"/>
              <a:buChar char="q"/>
            </a:pPr>
            <a:r>
              <a:rPr lang="en-US" sz="2600" dirty="0"/>
              <a:t>  Is the </a:t>
            </a:r>
            <a:r>
              <a:rPr lang="en-US" sz="2600" u="sng" dirty="0"/>
              <a:t>terminology</a:t>
            </a:r>
            <a:r>
              <a:rPr lang="en-US" sz="2600" dirty="0"/>
              <a:t> familiar? If not, is this a goal?</a:t>
            </a:r>
          </a:p>
          <a:p>
            <a:pPr>
              <a:buFont typeface="Wingdings" charset="2"/>
              <a:buChar char="q"/>
            </a:pPr>
            <a:r>
              <a:rPr lang="en-US" sz="2600" dirty="0"/>
              <a:t>  Does the LO goal </a:t>
            </a:r>
            <a:r>
              <a:rPr lang="en-US" sz="2600" u="sng" dirty="0"/>
              <a:t>align</a:t>
            </a:r>
            <a:r>
              <a:rPr lang="en-US" sz="2600" dirty="0"/>
              <a:t> with the course goal?</a:t>
            </a:r>
          </a:p>
          <a:p>
            <a:pPr>
              <a:buFont typeface="Wingdings" charset="2"/>
              <a:buChar char="q"/>
            </a:pPr>
            <a:r>
              <a:rPr lang="en-US" sz="2600" dirty="0"/>
              <a:t>  Is the Bloom’s level appropriate? Are there a range of levels possible?</a:t>
            </a:r>
          </a:p>
          <a:p>
            <a:pPr>
              <a:buFont typeface="Wingdings" charset="2"/>
              <a:buChar char="q"/>
            </a:pPr>
            <a:r>
              <a:rPr lang="en-US" sz="2600" dirty="0"/>
              <a:t>  Do your goals cover the different types of knowledge?</a:t>
            </a:r>
          </a:p>
          <a:p>
            <a:pPr>
              <a:buFont typeface="Wingdings" charset="2"/>
              <a:buChar char="q"/>
            </a:pPr>
            <a:r>
              <a:rPr lang="en-US" sz="2600" dirty="0"/>
              <a:t>  Are your goals relevant and useful to students?</a:t>
            </a:r>
          </a:p>
          <a:p>
            <a:pPr>
              <a:buFont typeface="Wingdings" charset="2"/>
              <a:buChar char="q"/>
            </a:pPr>
            <a:endParaRPr lang="en-US" sz="2600" dirty="0"/>
          </a:p>
        </p:txBody>
      </p:sp>
      <p:sp>
        <p:nvSpPr>
          <p:cNvPr id="4" name="Slide Number Placeholder 3"/>
          <p:cNvSpPr>
            <a:spLocks noGrp="1"/>
          </p:cNvSpPr>
          <p:nvPr>
            <p:ph type="sldNum" sz="quarter" idx="12"/>
          </p:nvPr>
        </p:nvSpPr>
        <p:spPr/>
        <p:txBody>
          <a:bodyPr/>
          <a:lstStyle/>
          <a:p>
            <a:fld id="{884594FE-99CD-F442-BA18-026660834246}" type="slidenum">
              <a:rPr lang="en-US" smtClean="0"/>
              <a:t>35</a:t>
            </a:fld>
            <a:endParaRPr lang="en-US"/>
          </a:p>
        </p:txBody>
      </p:sp>
    </p:spTree>
    <p:extLst>
      <p:ext uri="{BB962C8B-B14F-4D97-AF65-F5344CB8AC3E}">
        <p14:creationId xmlns:p14="http://schemas.microsoft.com/office/powerpoint/2010/main" val="3705719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8" name="Content Placeholder 7"/>
          <p:cNvSpPr>
            <a:spLocks noGrp="1"/>
          </p:cNvSpPr>
          <p:nvPr>
            <p:ph idx="1"/>
          </p:nvPr>
        </p:nvSpPr>
        <p:spPr>
          <a:xfrm>
            <a:off x="457200" y="1600200"/>
            <a:ext cx="3542211" cy="4525963"/>
          </a:xfrm>
        </p:spPr>
        <p:txBody>
          <a:bodyPr>
            <a:normAutofit fontScale="85000" lnSpcReduction="10000"/>
          </a:bodyPr>
          <a:lstStyle/>
          <a:p>
            <a:pPr marL="0" indent="0">
              <a:buNone/>
            </a:pPr>
            <a:r>
              <a:rPr lang="en-US" b="1" dirty="0"/>
              <a:t>Backwards design</a:t>
            </a:r>
            <a:r>
              <a:rPr lang="en-US" dirty="0"/>
              <a:t>:</a:t>
            </a:r>
          </a:p>
          <a:p>
            <a:r>
              <a:rPr lang="en-US" dirty="0"/>
              <a:t>(1) define LOs, then decide </a:t>
            </a:r>
          </a:p>
          <a:p>
            <a:r>
              <a:rPr lang="en-US" dirty="0"/>
              <a:t>(2) how to assess students based on LOs, then </a:t>
            </a:r>
          </a:p>
          <a:p>
            <a:r>
              <a:rPr lang="en-US" dirty="0"/>
              <a:t>(3) choose activities</a:t>
            </a:r>
          </a:p>
          <a:p>
            <a:r>
              <a:rPr lang="en-US" dirty="0"/>
              <a:t>(4) summarize topics covered. </a:t>
            </a:r>
          </a:p>
          <a:p>
            <a:r>
              <a:rPr lang="en-US" dirty="0"/>
              <a:t>Iterate as necessary.</a:t>
            </a:r>
          </a:p>
          <a:p>
            <a:pPr marL="400050" lvl="1" indent="0">
              <a:buNone/>
            </a:pPr>
            <a:endParaRPr lang="en-US" dirty="0"/>
          </a:p>
        </p:txBody>
      </p:sp>
      <p:sp>
        <p:nvSpPr>
          <p:cNvPr id="9" name="Slide Number Placeholder 8"/>
          <p:cNvSpPr>
            <a:spLocks noGrp="1"/>
          </p:cNvSpPr>
          <p:nvPr>
            <p:ph type="sldNum" sz="quarter" idx="12"/>
          </p:nvPr>
        </p:nvSpPr>
        <p:spPr/>
        <p:txBody>
          <a:bodyPr/>
          <a:lstStyle/>
          <a:p>
            <a:fld id="{884594FE-99CD-F442-BA18-026660834246}" type="slidenum">
              <a:rPr lang="en-US" smtClean="0"/>
              <a:t>36</a:t>
            </a:fld>
            <a:endParaRPr lang="en-US"/>
          </a:p>
        </p:txBody>
      </p:sp>
      <p:pic>
        <p:nvPicPr>
          <p:cNvPr id="4" name="Picture 3" descr="FINAL_Curriculum_Guidelines_w_title_pag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9367" y="2056107"/>
            <a:ext cx="3234763" cy="4186164"/>
          </a:xfrm>
          <a:prstGeom prst="rect">
            <a:avLst/>
          </a:prstGeom>
          <a:solidFill>
            <a:schemeClr val="bg1"/>
          </a:solidFill>
          <a:ln>
            <a:solidFill>
              <a:srgbClr val="BFBFBF"/>
            </a:solidFill>
          </a:ln>
          <a:effectLst>
            <a:outerShdw blurRad="50800" dist="38100" dir="2700000" algn="tl" rotWithShape="0">
              <a:srgbClr val="000000">
                <a:alpha val="43000"/>
              </a:srgbClr>
            </a:outerShdw>
          </a:effectLst>
        </p:spPr>
      </p:pic>
      <p:pic>
        <p:nvPicPr>
          <p:cNvPr id="5" name="Picture 4" descr="FINAL_Learning_Outcomes_w_title_page.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3339" y="1607135"/>
            <a:ext cx="3234763" cy="4186164"/>
          </a:xfrm>
          <a:prstGeom prst="rect">
            <a:avLst/>
          </a:prstGeom>
          <a:solidFill>
            <a:schemeClr val="bg1"/>
          </a:solidFill>
          <a:ln w="3175" cmpd="sng">
            <a:solidFill>
              <a:schemeClr val="bg1">
                <a:lumMod val="75000"/>
              </a:schemeClr>
            </a:solidFill>
          </a:ln>
          <a:effectLst>
            <a:outerShdw blurRad="50800" dist="38100" dir="2700000" algn="tl" rotWithShape="0">
              <a:srgbClr val="000000">
                <a:alpha val="43000"/>
              </a:srgbClr>
            </a:outerShdw>
          </a:effectLst>
        </p:spPr>
      </p:pic>
      <p:sp>
        <p:nvSpPr>
          <p:cNvPr id="6" name="Content Placeholder 2"/>
          <p:cNvSpPr txBox="1">
            <a:spLocks/>
          </p:cNvSpPr>
          <p:nvPr/>
        </p:nvSpPr>
        <p:spPr>
          <a:xfrm>
            <a:off x="457200" y="2911873"/>
            <a:ext cx="3045167" cy="333039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endParaRPr lang="en-US" sz="2400" dirty="0"/>
          </a:p>
        </p:txBody>
      </p:sp>
    </p:spTree>
    <p:extLst>
      <p:ext uri="{BB962C8B-B14F-4D97-AF65-F5344CB8AC3E}">
        <p14:creationId xmlns:p14="http://schemas.microsoft.com/office/powerpoint/2010/main" val="285055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Evidence-based STEM Teaching</a:t>
            </a:r>
            <a:br>
              <a:rPr lang="en-US" dirty="0"/>
            </a:br>
            <a:r>
              <a:rPr lang="en-US" dirty="0"/>
              <a:t>Outline</a:t>
            </a:r>
          </a:p>
        </p:txBody>
      </p:sp>
      <p:sp>
        <p:nvSpPr>
          <p:cNvPr id="3" name="Content Placeholder 2"/>
          <p:cNvSpPr>
            <a:spLocks noGrp="1"/>
          </p:cNvSpPr>
          <p:nvPr>
            <p:ph idx="1"/>
          </p:nvPr>
        </p:nvSpPr>
        <p:spPr/>
        <p:txBody>
          <a:bodyPr>
            <a:normAutofit lnSpcReduction="10000"/>
          </a:bodyPr>
          <a:lstStyle/>
          <a:p>
            <a:pPr marL="514350" indent="-514350">
              <a:lnSpc>
                <a:spcPct val="90000"/>
              </a:lnSpc>
              <a:buFont typeface="+mj-lt"/>
              <a:buAutoNum type="arabicPeriod"/>
            </a:pPr>
            <a:r>
              <a:rPr lang="en-US" dirty="0">
                <a:solidFill>
                  <a:schemeClr val="bg1">
                    <a:lumMod val="65000"/>
                  </a:schemeClr>
                </a:solidFill>
              </a:rPr>
              <a:t>Principles of Learning</a:t>
            </a:r>
          </a:p>
          <a:p>
            <a:pPr marL="914400" lvl="1" indent="-514350">
              <a:lnSpc>
                <a:spcPct val="90000"/>
              </a:lnSpc>
              <a:buFont typeface="+mj-lt"/>
              <a:buAutoNum type="arabicPeriod"/>
            </a:pPr>
            <a:r>
              <a:rPr lang="en-US" dirty="0">
                <a:solidFill>
                  <a:schemeClr val="bg1">
                    <a:lumMod val="65000"/>
                  </a:schemeClr>
                </a:solidFill>
              </a:rPr>
              <a:t>Prior Knowledge</a:t>
            </a:r>
          </a:p>
          <a:p>
            <a:pPr marL="914400" lvl="1" indent="-514350">
              <a:lnSpc>
                <a:spcPct val="90000"/>
              </a:lnSpc>
              <a:buFont typeface="+mj-lt"/>
              <a:buAutoNum type="arabicPeriod"/>
            </a:pPr>
            <a:r>
              <a:rPr lang="en-US" dirty="0">
                <a:solidFill>
                  <a:schemeClr val="bg1">
                    <a:lumMod val="65000"/>
                  </a:schemeClr>
                </a:solidFill>
              </a:rPr>
              <a:t>Knowledge Organization</a:t>
            </a:r>
          </a:p>
          <a:p>
            <a:pPr marL="914400" lvl="1" indent="-514350">
              <a:lnSpc>
                <a:spcPct val="90000"/>
              </a:lnSpc>
              <a:buFont typeface="+mj-lt"/>
              <a:buAutoNum type="arabicPeriod"/>
            </a:pPr>
            <a:r>
              <a:rPr lang="en-US" dirty="0">
                <a:solidFill>
                  <a:schemeClr val="bg1">
                    <a:lumMod val="65000"/>
                  </a:schemeClr>
                </a:solidFill>
              </a:rPr>
              <a:t>Motivation and Learning</a:t>
            </a:r>
          </a:p>
          <a:p>
            <a:pPr marL="914400" lvl="1" indent="-514350">
              <a:lnSpc>
                <a:spcPct val="90000"/>
              </a:lnSpc>
              <a:buFont typeface="+mj-lt"/>
              <a:buAutoNum type="arabicPeriod"/>
            </a:pPr>
            <a:r>
              <a:rPr lang="en-US" dirty="0">
                <a:solidFill>
                  <a:schemeClr val="bg1">
                    <a:lumMod val="65000"/>
                  </a:schemeClr>
                </a:solidFill>
              </a:rPr>
              <a:t>Practice and Feedback</a:t>
            </a:r>
          </a:p>
          <a:p>
            <a:pPr marL="514350" indent="-514350">
              <a:lnSpc>
                <a:spcPct val="90000"/>
              </a:lnSpc>
              <a:buFont typeface="+mj-lt"/>
              <a:buAutoNum type="arabicPeriod"/>
            </a:pPr>
            <a:r>
              <a:rPr lang="en-US" dirty="0">
                <a:solidFill>
                  <a:srgbClr val="A6A6A6"/>
                </a:solidFill>
              </a:rPr>
              <a:t>Learning Objectives</a:t>
            </a:r>
          </a:p>
          <a:p>
            <a:pPr marL="514350" indent="-514350">
              <a:lnSpc>
                <a:spcPct val="90000"/>
              </a:lnSpc>
              <a:buFont typeface="+mj-lt"/>
              <a:buAutoNum type="arabicPeriod"/>
            </a:pPr>
            <a:r>
              <a:rPr lang="en-US" dirty="0"/>
              <a:t>Assessment</a:t>
            </a:r>
          </a:p>
          <a:p>
            <a:pPr marL="514350" indent="-514350">
              <a:lnSpc>
                <a:spcPct val="90000"/>
              </a:lnSpc>
              <a:buFont typeface="+mj-lt"/>
              <a:buAutoNum type="arabicPeriod"/>
            </a:pPr>
            <a:r>
              <a:rPr lang="en-US" dirty="0"/>
              <a:t>Active Learning</a:t>
            </a:r>
          </a:p>
          <a:p>
            <a:pPr marL="514350" indent="-514350">
              <a:lnSpc>
                <a:spcPct val="90000"/>
              </a:lnSpc>
              <a:buFont typeface="+mj-lt"/>
              <a:buAutoNum type="arabicPeriod"/>
            </a:pPr>
            <a:r>
              <a:rPr lang="en-US" dirty="0"/>
              <a:t>Inclusive Teaching</a:t>
            </a:r>
          </a:p>
        </p:txBody>
      </p:sp>
      <p:sp>
        <p:nvSpPr>
          <p:cNvPr id="4" name="Slide Number Placeholder 3"/>
          <p:cNvSpPr>
            <a:spLocks noGrp="1"/>
          </p:cNvSpPr>
          <p:nvPr>
            <p:ph type="sldNum" sz="quarter" idx="12"/>
          </p:nvPr>
        </p:nvSpPr>
        <p:spPr/>
        <p:txBody>
          <a:bodyPr/>
          <a:lstStyle/>
          <a:p>
            <a:fld id="{884594FE-99CD-F442-BA18-026660834246}" type="slidenum">
              <a:rPr lang="en-US" smtClean="0"/>
              <a:t>37</a:t>
            </a:fld>
            <a:endParaRPr lang="en-US"/>
          </a:p>
        </p:txBody>
      </p:sp>
    </p:spTree>
    <p:extLst>
      <p:ext uri="{BB962C8B-B14F-4D97-AF65-F5344CB8AC3E}">
        <p14:creationId xmlns:p14="http://schemas.microsoft.com/office/powerpoint/2010/main" val="3516783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 who is it for?</a:t>
            </a:r>
          </a:p>
        </p:txBody>
      </p:sp>
      <p:sp>
        <p:nvSpPr>
          <p:cNvPr id="3" name="Content Placeholder 2"/>
          <p:cNvSpPr>
            <a:spLocks noGrp="1"/>
          </p:cNvSpPr>
          <p:nvPr>
            <p:ph idx="1"/>
          </p:nvPr>
        </p:nvSpPr>
        <p:spPr/>
        <p:txBody>
          <a:bodyPr>
            <a:normAutofit/>
          </a:bodyPr>
          <a:lstStyle/>
          <a:p>
            <a:r>
              <a:rPr lang="en-US" dirty="0"/>
              <a:t>For the instructor</a:t>
            </a:r>
          </a:p>
          <a:p>
            <a:pPr lvl="1"/>
            <a:r>
              <a:rPr lang="en-US" dirty="0"/>
              <a:t>Graded assignments</a:t>
            </a:r>
          </a:p>
          <a:p>
            <a:pPr lvl="1"/>
            <a:r>
              <a:rPr lang="en-US" dirty="0"/>
              <a:t>“Monetary” reward can undermine intrinsic motivation (Murayama et al., 2010), but “monetary” value also signifies importance</a:t>
            </a:r>
          </a:p>
          <a:p>
            <a:r>
              <a:rPr lang="en-US" dirty="0"/>
              <a:t>For the student</a:t>
            </a:r>
          </a:p>
          <a:p>
            <a:pPr lvl="1"/>
            <a:r>
              <a:rPr lang="en-US" dirty="0"/>
              <a:t>Revise and </a:t>
            </a:r>
            <a:r>
              <a:rPr lang="en-US" dirty="0" err="1"/>
              <a:t>regrade</a:t>
            </a:r>
            <a:r>
              <a:rPr lang="en-US" dirty="0"/>
              <a:t>, quizzes and others</a:t>
            </a:r>
          </a:p>
          <a:p>
            <a:r>
              <a:rPr lang="en-US" dirty="0"/>
              <a:t>Self-assessment</a:t>
            </a:r>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884594FE-99CD-F442-BA18-026660834246}" type="slidenum">
              <a:rPr lang="en-US" smtClean="0"/>
              <a:t>38</a:t>
            </a:fld>
            <a:endParaRPr lang="en-US"/>
          </a:p>
        </p:txBody>
      </p:sp>
    </p:spTree>
    <p:extLst>
      <p:ext uri="{BB962C8B-B14F-4D97-AF65-F5344CB8AC3E}">
        <p14:creationId xmlns:p14="http://schemas.microsoft.com/office/powerpoint/2010/main" val="2208992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Self-assessment tool</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Rubric by Jon Bender and adapted by </a:t>
            </a:r>
            <a:r>
              <a:rPr lang="en-US" dirty="0" err="1"/>
              <a:t>Dimitri</a:t>
            </a:r>
            <a:r>
              <a:rPr lang="en-US" dirty="0"/>
              <a:t> </a:t>
            </a:r>
            <a:r>
              <a:rPr lang="en-US" dirty="0" err="1"/>
              <a:t>Dounas</a:t>
            </a:r>
            <a:r>
              <a:rPr lang="en-US" dirty="0"/>
              <a:t>-Frazer, Geoff Iwata, John </a:t>
            </a:r>
            <a:r>
              <a:rPr lang="en-US" dirty="0" err="1"/>
              <a:t>Haberstroh</a:t>
            </a:r>
            <a:r>
              <a:rPr lang="en-US" dirty="0"/>
              <a:t>, and Joel </a:t>
            </a:r>
            <a:r>
              <a:rPr lang="en-US" dirty="0" err="1"/>
              <a:t>Corbo</a:t>
            </a:r>
            <a:r>
              <a:rPr lang="en-US" dirty="0"/>
              <a:t> for The Compass Project, University of California, Berkeley</a:t>
            </a:r>
          </a:p>
          <a:p>
            <a:pPr marL="514350" indent="-514350">
              <a:buFont typeface="+mj-lt"/>
              <a:buAutoNum type="arabicPeriod"/>
            </a:pPr>
            <a:endParaRPr lang="en-US" dirty="0"/>
          </a:p>
          <a:p>
            <a:pPr marL="514350" indent="-514350">
              <a:buFont typeface="+mj-lt"/>
              <a:buAutoNum type="arabicPeriod"/>
            </a:pPr>
            <a:r>
              <a:rPr lang="en-US" dirty="0"/>
              <a:t>Show you the tool</a:t>
            </a:r>
          </a:p>
          <a:p>
            <a:pPr marL="514350" indent="-514350">
              <a:buFont typeface="+mj-lt"/>
              <a:buAutoNum type="arabicPeriod"/>
            </a:pPr>
            <a:r>
              <a:rPr lang="en-US" dirty="0"/>
              <a:t>Have you use it </a:t>
            </a:r>
          </a:p>
          <a:p>
            <a:pPr marL="514350" indent="-514350">
              <a:buFont typeface="+mj-lt"/>
              <a:buAutoNum type="arabicPeriod"/>
            </a:pPr>
            <a:r>
              <a:rPr lang="en-US" dirty="0">
                <a:solidFill>
                  <a:schemeClr val="bg1"/>
                </a:solidFill>
              </a:rPr>
              <a:t>Have a student and instructor discuss one way of using it</a:t>
            </a:r>
          </a:p>
          <a:p>
            <a:pPr marL="514350" indent="-514350">
              <a:buFont typeface="+mj-lt"/>
              <a:buAutoNum type="arabicPeriod"/>
            </a:pPr>
            <a:r>
              <a:rPr lang="en-US" dirty="0">
                <a:solidFill>
                  <a:schemeClr val="bg1"/>
                </a:solidFill>
              </a:rPr>
              <a:t>Have you practice giving feedback using the tool</a:t>
            </a:r>
          </a:p>
          <a:p>
            <a:pPr marL="0" indent="0">
              <a:buNone/>
            </a:pPr>
            <a:endParaRPr lang="en-US" dirty="0"/>
          </a:p>
        </p:txBody>
      </p:sp>
      <p:sp>
        <p:nvSpPr>
          <p:cNvPr id="4" name="Rectangle 3"/>
          <p:cNvSpPr/>
          <p:nvPr/>
        </p:nvSpPr>
        <p:spPr>
          <a:xfrm>
            <a:off x="656693" y="5520044"/>
            <a:ext cx="7836226" cy="707886"/>
          </a:xfrm>
          <a:prstGeom prst="rect">
            <a:avLst/>
          </a:prstGeom>
        </p:spPr>
        <p:txBody>
          <a:bodyPr wrap="square">
            <a:spAutoFit/>
          </a:bodyPr>
          <a:lstStyle/>
          <a:p>
            <a:pPr algn="ctr"/>
            <a:r>
              <a:rPr lang="en-US" sz="2000" i="1" u="sng" dirty="0"/>
              <a:t>http://</a:t>
            </a:r>
            <a:r>
              <a:rPr lang="en-US" sz="2000" i="1" u="sng" dirty="0" err="1"/>
              <a:t>www.berkeleycompassproject.org</a:t>
            </a:r>
            <a:r>
              <a:rPr lang="en-US" sz="2000" i="1" u="sng" dirty="0"/>
              <a:t>/</a:t>
            </a:r>
            <a:r>
              <a:rPr lang="en-US" sz="2000" i="1" u="sng" dirty="0" err="1"/>
              <a:t>wordpress</a:t>
            </a:r>
            <a:r>
              <a:rPr lang="en-US" sz="2000" i="1" u="sng" dirty="0"/>
              <a:t>/</a:t>
            </a:r>
            <a:r>
              <a:rPr lang="en-US" sz="2000" i="1" u="sng" dirty="0" err="1"/>
              <a:t>wp</a:t>
            </a:r>
            <a:r>
              <a:rPr lang="en-US" sz="2000" i="1" u="sng" dirty="0"/>
              <a:t>-content/uploads/2012/12/Phys98_SelfEvalRubrics1.pdf</a:t>
            </a:r>
            <a:r>
              <a:rPr lang="en-US" sz="2000" i="1" dirty="0"/>
              <a:t>  or </a:t>
            </a:r>
            <a:r>
              <a:rPr lang="en-US" sz="2000" i="1" dirty="0" err="1"/>
              <a:t>Coursera</a:t>
            </a:r>
            <a:endParaRPr lang="en-US" sz="2400" i="1" dirty="0"/>
          </a:p>
        </p:txBody>
      </p:sp>
      <p:sp>
        <p:nvSpPr>
          <p:cNvPr id="5" name="Slide Number Placeholder 4"/>
          <p:cNvSpPr>
            <a:spLocks noGrp="1"/>
          </p:cNvSpPr>
          <p:nvPr>
            <p:ph type="sldNum" sz="quarter" idx="12"/>
          </p:nvPr>
        </p:nvSpPr>
        <p:spPr/>
        <p:txBody>
          <a:bodyPr/>
          <a:lstStyle/>
          <a:p>
            <a:fld id="{884594FE-99CD-F442-BA18-026660834246}" type="slidenum">
              <a:rPr lang="en-US" smtClean="0"/>
              <a:t>39</a:t>
            </a:fld>
            <a:endParaRPr lang="en-US"/>
          </a:p>
        </p:txBody>
      </p:sp>
    </p:spTree>
    <p:extLst>
      <p:ext uri="{BB962C8B-B14F-4D97-AF65-F5344CB8AC3E}">
        <p14:creationId xmlns:p14="http://schemas.microsoft.com/office/powerpoint/2010/main" val="135227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1456"/>
            <a:ext cx="9144000" cy="6443075"/>
          </a:xfrm>
          <a:prstGeom prst="rect">
            <a:avLst/>
          </a:prstGeom>
        </p:spPr>
      </p:pic>
      <p:sp>
        <p:nvSpPr>
          <p:cNvPr id="3" name="Slide Number Placeholder 2"/>
          <p:cNvSpPr>
            <a:spLocks noGrp="1"/>
          </p:cNvSpPr>
          <p:nvPr>
            <p:ph type="sldNum" sz="quarter" idx="12"/>
          </p:nvPr>
        </p:nvSpPr>
        <p:spPr/>
        <p:txBody>
          <a:bodyPr/>
          <a:lstStyle/>
          <a:p>
            <a:fld id="{884594FE-99CD-F442-BA18-026660834246}" type="slidenum">
              <a:rPr lang="en-US" smtClean="0"/>
              <a:t>40</a:t>
            </a:fld>
            <a:endParaRPr lang="en-US"/>
          </a:p>
        </p:txBody>
      </p:sp>
    </p:spTree>
    <p:extLst>
      <p:ext uri="{BB962C8B-B14F-4D97-AF65-F5344CB8AC3E}">
        <p14:creationId xmlns:p14="http://schemas.microsoft.com/office/powerpoint/2010/main" val="160524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5144"/>
            <a:ext cx="9248972" cy="6794500"/>
          </a:xfrm>
          <a:prstGeom prst="rect">
            <a:avLst/>
          </a:prstGeom>
        </p:spPr>
      </p:pic>
      <p:sp>
        <p:nvSpPr>
          <p:cNvPr id="3" name="Slide Number Placeholder 2"/>
          <p:cNvSpPr>
            <a:spLocks noGrp="1"/>
          </p:cNvSpPr>
          <p:nvPr>
            <p:ph type="sldNum" sz="quarter" idx="12"/>
          </p:nvPr>
        </p:nvSpPr>
        <p:spPr/>
        <p:txBody>
          <a:bodyPr/>
          <a:lstStyle/>
          <a:p>
            <a:fld id="{884594FE-99CD-F442-BA18-026660834246}" type="slidenum">
              <a:rPr lang="en-US" smtClean="0"/>
              <a:t>41</a:t>
            </a:fld>
            <a:endParaRPr lang="en-US"/>
          </a:p>
        </p:txBody>
      </p:sp>
    </p:spTree>
    <p:extLst>
      <p:ext uri="{BB962C8B-B14F-4D97-AF65-F5344CB8AC3E}">
        <p14:creationId xmlns:p14="http://schemas.microsoft.com/office/powerpoint/2010/main" val="2490799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5144"/>
            <a:ext cx="9248972" cy="6794500"/>
          </a:xfrm>
          <a:prstGeom prst="rect">
            <a:avLst/>
          </a:prstGeom>
        </p:spPr>
      </p:pic>
      <p:sp>
        <p:nvSpPr>
          <p:cNvPr id="5" name="Oval 4"/>
          <p:cNvSpPr/>
          <p:nvPr/>
        </p:nvSpPr>
        <p:spPr>
          <a:xfrm>
            <a:off x="34328" y="2143085"/>
            <a:ext cx="1270119" cy="305990"/>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4328" y="4230587"/>
            <a:ext cx="1270119" cy="305990"/>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884594FE-99CD-F442-BA18-026660834246}" type="slidenum">
              <a:rPr lang="en-US" smtClean="0"/>
              <a:t>42</a:t>
            </a:fld>
            <a:endParaRPr lang="en-US"/>
          </a:p>
        </p:txBody>
      </p:sp>
    </p:spTree>
    <p:extLst>
      <p:ext uri="{BB962C8B-B14F-4D97-AF65-F5344CB8AC3E}">
        <p14:creationId xmlns:p14="http://schemas.microsoft.com/office/powerpoint/2010/main" val="4222833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5144"/>
            <a:ext cx="9248972" cy="6794500"/>
          </a:xfrm>
          <a:prstGeom prst="rect">
            <a:avLst/>
          </a:prstGeom>
        </p:spPr>
      </p:pic>
      <p:sp>
        <p:nvSpPr>
          <p:cNvPr id="4" name="Oval 3"/>
          <p:cNvSpPr/>
          <p:nvPr/>
        </p:nvSpPr>
        <p:spPr>
          <a:xfrm>
            <a:off x="1235791" y="444137"/>
            <a:ext cx="1870851" cy="305990"/>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884594FE-99CD-F442-BA18-026660834246}" type="slidenum">
              <a:rPr lang="en-US" smtClean="0"/>
              <a:t>43</a:t>
            </a:fld>
            <a:endParaRPr lang="en-US"/>
          </a:p>
        </p:txBody>
      </p:sp>
    </p:spTree>
    <p:extLst>
      <p:ext uri="{BB962C8B-B14F-4D97-AF65-F5344CB8AC3E}">
        <p14:creationId xmlns:p14="http://schemas.microsoft.com/office/powerpoint/2010/main" val="1988326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5144"/>
            <a:ext cx="9248972" cy="6794500"/>
          </a:xfrm>
          <a:prstGeom prst="rect">
            <a:avLst/>
          </a:prstGeom>
        </p:spPr>
      </p:pic>
      <p:sp>
        <p:nvSpPr>
          <p:cNvPr id="4" name="Oval 3"/>
          <p:cNvSpPr/>
          <p:nvPr/>
        </p:nvSpPr>
        <p:spPr>
          <a:xfrm>
            <a:off x="3106642" y="422015"/>
            <a:ext cx="1870851" cy="305990"/>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7000745" y="421420"/>
            <a:ext cx="1870851" cy="305990"/>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3552901" y="154450"/>
            <a:ext cx="4411090" cy="198326"/>
          </a:xfrm>
          <a:prstGeom prst="rightArrow">
            <a:avLst/>
          </a:prstGeom>
          <a:solidFill>
            <a:srgbClr val="47FEFF"/>
          </a:solidFill>
          <a:ln>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884594FE-99CD-F442-BA18-026660834246}" type="slidenum">
              <a:rPr lang="en-US" smtClean="0"/>
              <a:t>44</a:t>
            </a:fld>
            <a:endParaRPr lang="en-US"/>
          </a:p>
        </p:txBody>
      </p:sp>
    </p:spTree>
    <p:extLst>
      <p:ext uri="{BB962C8B-B14F-4D97-AF65-F5344CB8AC3E}">
        <p14:creationId xmlns:p14="http://schemas.microsoft.com/office/powerpoint/2010/main" val="1291101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60998" b="72230"/>
          <a:stretch/>
        </p:blipFill>
        <p:spPr>
          <a:xfrm>
            <a:off x="0" y="-5144"/>
            <a:ext cx="9144000" cy="4782997"/>
          </a:xfrm>
          <a:prstGeom prst="rect">
            <a:avLst/>
          </a:prstGeom>
        </p:spPr>
      </p:pic>
      <p:sp>
        <p:nvSpPr>
          <p:cNvPr id="5" name="Oval 4"/>
          <p:cNvSpPr/>
          <p:nvPr/>
        </p:nvSpPr>
        <p:spPr>
          <a:xfrm>
            <a:off x="2211104" y="1069633"/>
            <a:ext cx="6544434" cy="2476973"/>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884594FE-99CD-F442-BA18-026660834246}" type="slidenum">
              <a:rPr lang="en-US" smtClean="0"/>
              <a:t>45</a:t>
            </a:fld>
            <a:endParaRPr lang="en-US"/>
          </a:p>
        </p:txBody>
      </p:sp>
    </p:spTree>
    <p:extLst>
      <p:ext uri="{BB962C8B-B14F-4D97-AF65-F5344CB8AC3E}">
        <p14:creationId xmlns:p14="http://schemas.microsoft.com/office/powerpoint/2010/main" val="853931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28887" b="45219"/>
          <a:stretch/>
        </p:blipFill>
        <p:spPr>
          <a:xfrm>
            <a:off x="-92327" y="474983"/>
            <a:ext cx="9341299" cy="5286337"/>
          </a:xfrm>
          <a:prstGeom prst="rect">
            <a:avLst/>
          </a:prstGeom>
        </p:spPr>
      </p:pic>
      <p:sp>
        <p:nvSpPr>
          <p:cNvPr id="3" name="Right Arrow 2"/>
          <p:cNvSpPr/>
          <p:nvPr/>
        </p:nvSpPr>
        <p:spPr>
          <a:xfrm>
            <a:off x="154640" y="804960"/>
            <a:ext cx="8841803" cy="334909"/>
          </a:xfrm>
          <a:prstGeom prst="rightArrow">
            <a:avLst/>
          </a:prstGeom>
          <a:solidFill>
            <a:srgbClr val="47FEFF"/>
          </a:solidFill>
          <a:ln>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3314532" y="961760"/>
            <a:ext cx="2882148" cy="1455043"/>
          </a:xfrm>
          <a:prstGeom prst="ellipse">
            <a:avLst/>
          </a:prstGeom>
          <a:noFill/>
          <a:ln w="28575" cmpd="sng">
            <a:solidFill>
              <a:srgbClr val="47FE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232327" y="2486500"/>
            <a:ext cx="9481299" cy="3738695"/>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84594FE-99CD-F442-BA18-026660834246}" type="slidenum">
              <a:rPr lang="en-US" smtClean="0"/>
              <a:t>46</a:t>
            </a:fld>
            <a:endParaRPr lang="en-US"/>
          </a:p>
        </p:txBody>
      </p:sp>
    </p:spTree>
    <p:extLst>
      <p:ext uri="{BB962C8B-B14F-4D97-AF65-F5344CB8AC3E}">
        <p14:creationId xmlns:p14="http://schemas.microsoft.com/office/powerpoint/2010/main" val="45978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Rubric Journaling Activity</a:t>
            </a:r>
          </a:p>
        </p:txBody>
      </p:sp>
      <p:sp>
        <p:nvSpPr>
          <p:cNvPr id="6" name="Rectangle 5"/>
          <p:cNvSpPr/>
          <p:nvPr/>
        </p:nvSpPr>
        <p:spPr>
          <a:xfrm>
            <a:off x="457201" y="1615853"/>
            <a:ext cx="8229600" cy="5016758"/>
          </a:xfrm>
          <a:prstGeom prst="rect">
            <a:avLst/>
          </a:prstGeom>
        </p:spPr>
        <p:txBody>
          <a:bodyPr wrap="square">
            <a:spAutoFit/>
          </a:bodyPr>
          <a:lstStyle/>
          <a:p>
            <a:r>
              <a:rPr lang="en-US" sz="2400" dirty="0"/>
              <a:t>Step 1: Consider a course you are taking or a research project that you’re working on. </a:t>
            </a:r>
          </a:p>
          <a:p>
            <a:endParaRPr lang="en-US" sz="1600" dirty="0"/>
          </a:p>
          <a:p>
            <a:r>
              <a:rPr lang="en-US" sz="2400" dirty="0"/>
              <a:t>Step 2: Read over the rubric and pick one skill that you want to improve with respect to this research project or course (e.g. “persistence,” “communication,”  “collaboration,” etc.)</a:t>
            </a:r>
          </a:p>
          <a:p>
            <a:endParaRPr lang="en-US" sz="1600" dirty="0"/>
          </a:p>
          <a:p>
            <a:r>
              <a:rPr lang="en-US" sz="2400" dirty="0"/>
              <a:t>Step 3: Journal for 5 minutes and </a:t>
            </a:r>
          </a:p>
          <a:p>
            <a:pPr marL="342900" indent="-342900">
              <a:buFont typeface="Arial"/>
              <a:buChar char="•"/>
            </a:pPr>
            <a:r>
              <a:rPr lang="en-US" sz="2000" dirty="0"/>
              <a:t>Identify whether you are beginning, developing, or succeeding at your chosen skill</a:t>
            </a:r>
          </a:p>
          <a:p>
            <a:pPr marL="342900" indent="-342900">
              <a:buFont typeface="Arial"/>
              <a:buChar char="•"/>
            </a:pPr>
            <a:r>
              <a:rPr lang="en-US" sz="2000" dirty="0"/>
              <a:t>Write a few sentences about how you are doing with the skill this week</a:t>
            </a:r>
          </a:p>
          <a:p>
            <a:pPr marL="342900" indent="-342900">
              <a:buFont typeface="Arial"/>
              <a:buChar char="•"/>
            </a:pPr>
            <a:r>
              <a:rPr lang="en-US" sz="2000" dirty="0"/>
              <a:t>Describe one or two concrete ideas for how you might  improve. </a:t>
            </a:r>
          </a:p>
          <a:p>
            <a:endParaRPr lang="en-US" sz="2400" dirty="0"/>
          </a:p>
          <a:p>
            <a:pPr algn="ctr"/>
            <a:r>
              <a:rPr lang="en-US" sz="2000" i="1" u="sng" dirty="0"/>
              <a:t>http://</a:t>
            </a:r>
            <a:r>
              <a:rPr lang="en-US" sz="2000" i="1" u="sng" dirty="0" err="1"/>
              <a:t>www.berkeleycompassproject.org</a:t>
            </a:r>
            <a:r>
              <a:rPr lang="en-US" sz="2000" i="1" u="sng" dirty="0"/>
              <a:t>/</a:t>
            </a:r>
            <a:r>
              <a:rPr lang="en-US" sz="2000" i="1" u="sng" dirty="0" err="1"/>
              <a:t>wordpress</a:t>
            </a:r>
            <a:r>
              <a:rPr lang="en-US" sz="2000" i="1" u="sng" dirty="0"/>
              <a:t>/</a:t>
            </a:r>
            <a:r>
              <a:rPr lang="en-US" sz="2000" i="1" u="sng" dirty="0" err="1"/>
              <a:t>wp</a:t>
            </a:r>
            <a:r>
              <a:rPr lang="en-US" sz="2000" i="1" u="sng" dirty="0"/>
              <a:t>-content/uploads/2012/12/Phys98_SelfEvalRubrics1.pdf</a:t>
            </a:r>
            <a:r>
              <a:rPr lang="en-US" sz="2000" i="1" dirty="0"/>
              <a:t>  or </a:t>
            </a:r>
            <a:r>
              <a:rPr lang="en-US" sz="2000" i="1" dirty="0" err="1"/>
              <a:t>Coursera</a:t>
            </a:r>
            <a:endParaRPr lang="en-US" sz="2400" i="1" dirty="0"/>
          </a:p>
        </p:txBody>
      </p:sp>
      <p:sp>
        <p:nvSpPr>
          <p:cNvPr id="3" name="Slide Number Placeholder 2"/>
          <p:cNvSpPr>
            <a:spLocks noGrp="1"/>
          </p:cNvSpPr>
          <p:nvPr>
            <p:ph type="sldNum" sz="quarter" idx="12"/>
          </p:nvPr>
        </p:nvSpPr>
        <p:spPr/>
        <p:txBody>
          <a:bodyPr/>
          <a:lstStyle/>
          <a:p>
            <a:fld id="{884594FE-99CD-F442-BA18-026660834246}" type="slidenum">
              <a:rPr lang="en-US" smtClean="0"/>
              <a:t>47</a:t>
            </a:fld>
            <a:endParaRPr lang="en-US"/>
          </a:p>
        </p:txBody>
      </p:sp>
    </p:spTree>
    <p:extLst>
      <p:ext uri="{BB962C8B-B14F-4D97-AF65-F5344CB8AC3E}">
        <p14:creationId xmlns:p14="http://schemas.microsoft.com/office/powerpoint/2010/main" val="8127215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Evidence-based STEM Teaching</a:t>
            </a:r>
            <a:br>
              <a:rPr lang="en-US" dirty="0"/>
            </a:br>
            <a:r>
              <a:rPr lang="en-US" dirty="0"/>
              <a:t>Outline</a:t>
            </a:r>
          </a:p>
        </p:txBody>
      </p:sp>
      <p:sp>
        <p:nvSpPr>
          <p:cNvPr id="3" name="Content Placeholder 2"/>
          <p:cNvSpPr>
            <a:spLocks noGrp="1"/>
          </p:cNvSpPr>
          <p:nvPr>
            <p:ph idx="1"/>
          </p:nvPr>
        </p:nvSpPr>
        <p:spPr/>
        <p:txBody>
          <a:bodyPr/>
          <a:lstStyle/>
          <a:p>
            <a:pPr marL="514350" indent="-514350">
              <a:buFont typeface="+mj-lt"/>
              <a:buAutoNum type="arabicPeriod"/>
            </a:pPr>
            <a:r>
              <a:rPr lang="en-US" dirty="0">
                <a:solidFill>
                  <a:schemeClr val="bg1">
                    <a:lumMod val="65000"/>
                  </a:schemeClr>
                </a:solidFill>
              </a:rPr>
              <a:t>Principles of Learning</a:t>
            </a:r>
          </a:p>
          <a:p>
            <a:pPr marL="914400" lvl="1" indent="-514350">
              <a:buFont typeface="+mj-lt"/>
              <a:buAutoNum type="arabicPeriod"/>
            </a:pPr>
            <a:r>
              <a:rPr lang="en-US" dirty="0">
                <a:solidFill>
                  <a:schemeClr val="bg1">
                    <a:lumMod val="65000"/>
                  </a:schemeClr>
                </a:solidFill>
              </a:rPr>
              <a:t>Prior Knowledge</a:t>
            </a:r>
          </a:p>
          <a:p>
            <a:pPr marL="914400" lvl="1" indent="-514350">
              <a:buFont typeface="+mj-lt"/>
              <a:buAutoNum type="arabicPeriod"/>
            </a:pPr>
            <a:r>
              <a:rPr lang="en-US" dirty="0">
                <a:solidFill>
                  <a:schemeClr val="bg1">
                    <a:lumMod val="65000"/>
                  </a:schemeClr>
                </a:solidFill>
              </a:rPr>
              <a:t>Knowledge Organization</a:t>
            </a:r>
          </a:p>
          <a:p>
            <a:pPr marL="914400" lvl="1" indent="-514350">
              <a:buFont typeface="+mj-lt"/>
              <a:buAutoNum type="arabicPeriod"/>
            </a:pPr>
            <a:r>
              <a:rPr lang="en-US" dirty="0">
                <a:solidFill>
                  <a:schemeClr val="bg1">
                    <a:lumMod val="65000"/>
                  </a:schemeClr>
                </a:solidFill>
              </a:rPr>
              <a:t>Practice and Feedback</a:t>
            </a:r>
          </a:p>
          <a:p>
            <a:pPr marL="514350" indent="-514350">
              <a:buFont typeface="+mj-lt"/>
              <a:buAutoNum type="arabicPeriod"/>
            </a:pPr>
            <a:r>
              <a:rPr lang="en-US" dirty="0">
                <a:solidFill>
                  <a:srgbClr val="A6A6A6"/>
                </a:solidFill>
              </a:rPr>
              <a:t>Learning Objectives</a:t>
            </a:r>
          </a:p>
          <a:p>
            <a:pPr marL="514350" indent="-514350">
              <a:buFont typeface="+mj-lt"/>
              <a:buAutoNum type="arabicPeriod"/>
            </a:pPr>
            <a:r>
              <a:rPr lang="en-US" dirty="0">
                <a:solidFill>
                  <a:srgbClr val="A6A6A6"/>
                </a:solidFill>
              </a:rPr>
              <a:t>Assessment</a:t>
            </a:r>
          </a:p>
          <a:p>
            <a:pPr marL="514350" indent="-514350">
              <a:buFont typeface="+mj-lt"/>
              <a:buAutoNum type="arabicPeriod"/>
            </a:pPr>
            <a:r>
              <a:rPr lang="en-US" dirty="0"/>
              <a:t>Active Learning</a:t>
            </a:r>
          </a:p>
          <a:p>
            <a:pPr marL="514350" indent="-514350">
              <a:buFont typeface="+mj-lt"/>
              <a:buAutoNum type="arabicPeriod"/>
            </a:pPr>
            <a:r>
              <a:rPr lang="en-US" dirty="0"/>
              <a:t>Inclusive Teaching</a:t>
            </a:r>
          </a:p>
        </p:txBody>
      </p:sp>
      <p:sp>
        <p:nvSpPr>
          <p:cNvPr id="4" name="Slide Number Placeholder 3"/>
          <p:cNvSpPr>
            <a:spLocks noGrp="1"/>
          </p:cNvSpPr>
          <p:nvPr>
            <p:ph type="sldNum" sz="quarter" idx="12"/>
          </p:nvPr>
        </p:nvSpPr>
        <p:spPr/>
        <p:txBody>
          <a:bodyPr/>
          <a:lstStyle/>
          <a:p>
            <a:fld id="{884594FE-99CD-F442-BA18-026660834246}" type="slidenum">
              <a:rPr lang="en-US" smtClean="0"/>
              <a:t>48</a:t>
            </a:fld>
            <a:endParaRPr lang="en-US"/>
          </a:p>
        </p:txBody>
      </p:sp>
      <p:pic>
        <p:nvPicPr>
          <p:cNvPr id="5" name="Picture 56">
            <a:extLst>
              <a:ext uri="{FF2B5EF4-FFF2-40B4-BE49-F238E27FC236}">
                <a16:creationId xmlns:a16="http://schemas.microsoft.com/office/drawing/2014/main" id="{8E1D0364-6A41-FE48-B385-96A9482F26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02377" y="3514464"/>
            <a:ext cx="3230563" cy="203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44687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NAS-2014-Freeman-8410-5.pdf"/>
          <p:cNvPicPr>
            <a:picLocks noChangeAspect="1"/>
          </p:cNvPicPr>
          <p:nvPr/>
        </p:nvPicPr>
        <p:blipFill rotWithShape="1">
          <a:blip r:embed="rId3">
            <a:extLst>
              <a:ext uri="{28A0092B-C50C-407E-A947-70E740481C1C}">
                <a14:useLocalDpi xmlns:a14="http://schemas.microsoft.com/office/drawing/2010/main" val="0"/>
              </a:ext>
            </a:extLst>
          </a:blip>
          <a:srcRect b="78934"/>
          <a:stretch/>
        </p:blipFill>
        <p:spPr>
          <a:xfrm>
            <a:off x="90307" y="0"/>
            <a:ext cx="9053694" cy="2552709"/>
          </a:xfrm>
          <a:prstGeom prst="rect">
            <a:avLst/>
          </a:prstGeom>
        </p:spPr>
      </p:pic>
      <p:pic>
        <p:nvPicPr>
          <p:cNvPr id="7" name="Picture 6"/>
          <p:cNvPicPr>
            <a:picLocks noChangeAspect="1"/>
          </p:cNvPicPr>
          <p:nvPr/>
        </p:nvPicPr>
        <p:blipFill>
          <a:blip r:embed="rId4"/>
          <a:stretch>
            <a:fillRect/>
          </a:stretch>
        </p:blipFill>
        <p:spPr>
          <a:xfrm>
            <a:off x="0" y="3240725"/>
            <a:ext cx="9144000" cy="3366074"/>
          </a:xfrm>
          <a:prstGeom prst="rect">
            <a:avLst/>
          </a:prstGeom>
        </p:spPr>
      </p:pic>
      <p:sp>
        <p:nvSpPr>
          <p:cNvPr id="9" name="Slide Number Placeholder 8"/>
          <p:cNvSpPr>
            <a:spLocks noGrp="1"/>
          </p:cNvSpPr>
          <p:nvPr>
            <p:ph type="sldNum" sz="quarter" idx="12"/>
          </p:nvPr>
        </p:nvSpPr>
        <p:spPr/>
        <p:txBody>
          <a:bodyPr/>
          <a:lstStyle/>
          <a:p>
            <a:fld id="{884594FE-99CD-F442-BA18-026660834246}" type="slidenum">
              <a:rPr lang="en-US" smtClean="0"/>
              <a:t>49</a:t>
            </a:fld>
            <a:endParaRPr lang="en-US"/>
          </a:p>
        </p:txBody>
      </p:sp>
    </p:spTree>
    <p:extLst>
      <p:ext uri="{BB962C8B-B14F-4D97-AF65-F5344CB8AC3E}">
        <p14:creationId xmlns:p14="http://schemas.microsoft.com/office/powerpoint/2010/main" val="31239631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NAS-2014-Freeman-8410-5.pdf"/>
          <p:cNvPicPr>
            <a:picLocks noChangeAspect="1"/>
          </p:cNvPicPr>
          <p:nvPr/>
        </p:nvPicPr>
        <p:blipFill rotWithShape="1">
          <a:blip r:embed="rId3">
            <a:extLst>
              <a:ext uri="{28A0092B-C50C-407E-A947-70E740481C1C}">
                <a14:useLocalDpi xmlns:a14="http://schemas.microsoft.com/office/drawing/2010/main" val="0"/>
              </a:ext>
            </a:extLst>
          </a:blip>
          <a:srcRect b="78934"/>
          <a:stretch/>
        </p:blipFill>
        <p:spPr>
          <a:xfrm>
            <a:off x="90307" y="0"/>
            <a:ext cx="9053694" cy="2552709"/>
          </a:xfrm>
          <a:prstGeom prst="rect">
            <a:avLst/>
          </a:prstGeom>
        </p:spPr>
      </p:pic>
      <p:pic>
        <p:nvPicPr>
          <p:cNvPr id="2" name="Picture 1"/>
          <p:cNvPicPr>
            <a:picLocks noChangeAspect="1"/>
          </p:cNvPicPr>
          <p:nvPr/>
        </p:nvPicPr>
        <p:blipFill>
          <a:blip r:embed="rId4"/>
          <a:stretch>
            <a:fillRect/>
          </a:stretch>
        </p:blipFill>
        <p:spPr>
          <a:xfrm>
            <a:off x="0" y="2552709"/>
            <a:ext cx="9144000" cy="4295136"/>
          </a:xfrm>
          <a:prstGeom prst="rect">
            <a:avLst/>
          </a:prstGeom>
        </p:spPr>
      </p:pic>
      <p:sp>
        <p:nvSpPr>
          <p:cNvPr id="3" name="Slide Number Placeholder 2"/>
          <p:cNvSpPr>
            <a:spLocks noGrp="1"/>
          </p:cNvSpPr>
          <p:nvPr>
            <p:ph type="sldNum" sz="quarter" idx="12"/>
          </p:nvPr>
        </p:nvSpPr>
        <p:spPr/>
        <p:txBody>
          <a:bodyPr/>
          <a:lstStyle/>
          <a:p>
            <a:fld id="{884594FE-99CD-F442-BA18-026660834246}" type="slidenum">
              <a:rPr lang="en-US" smtClean="0"/>
              <a:t>50</a:t>
            </a:fld>
            <a:endParaRPr lang="en-US"/>
          </a:p>
        </p:txBody>
      </p:sp>
    </p:spTree>
    <p:extLst>
      <p:ext uri="{BB962C8B-B14F-4D97-AF65-F5344CB8AC3E}">
        <p14:creationId xmlns:p14="http://schemas.microsoft.com/office/powerpoint/2010/main" val="25963476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413019325"/>
              </p:ext>
            </p:extLst>
          </p:nvPr>
        </p:nvGraphicFramePr>
        <p:xfrm>
          <a:off x="2682240" y="106680"/>
          <a:ext cx="3738880" cy="514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7750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759998317"/>
              </p:ext>
            </p:extLst>
          </p:nvPr>
        </p:nvGraphicFramePr>
        <p:xfrm>
          <a:off x="314960" y="106680"/>
          <a:ext cx="3738880" cy="514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4234906" y="2064255"/>
            <a:ext cx="4644518" cy="1477328"/>
          </a:xfrm>
          <a:prstGeom prst="rect">
            <a:avLst/>
          </a:prstGeom>
          <a:noFill/>
        </p:spPr>
        <p:txBody>
          <a:bodyPr wrap="square" rtlCol="0">
            <a:spAutoFit/>
          </a:bodyPr>
          <a:lstStyle/>
          <a:p>
            <a:r>
              <a:rPr lang="en-US" b="1" dirty="0">
                <a:solidFill>
                  <a:srgbClr val="FFFFFF"/>
                </a:solidFill>
                <a:latin typeface="Arial"/>
                <a:cs typeface="Arial"/>
              </a:rPr>
              <a:t>Problem-based learning </a:t>
            </a:r>
            <a:r>
              <a:rPr lang="en-US" dirty="0">
                <a:solidFill>
                  <a:srgbClr val="FFFFFF"/>
                </a:solidFill>
                <a:latin typeface="Arial"/>
                <a:cs typeface="Arial"/>
              </a:rPr>
              <a:t>(PBL) is a teaching approach that challenges students to learn concepts/principles by applying them to real-life problems. </a:t>
            </a:r>
          </a:p>
          <a:p>
            <a:endParaRPr lang="en-US" dirty="0">
              <a:solidFill>
                <a:srgbClr val="FFFFFF"/>
              </a:solidFill>
            </a:endParaRPr>
          </a:p>
        </p:txBody>
      </p:sp>
    </p:spTree>
    <p:extLst>
      <p:ext uri="{BB962C8B-B14F-4D97-AF65-F5344CB8AC3E}">
        <p14:creationId xmlns:p14="http://schemas.microsoft.com/office/powerpoint/2010/main" val="650211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002829698"/>
              </p:ext>
            </p:extLst>
          </p:nvPr>
        </p:nvGraphicFramePr>
        <p:xfrm>
          <a:off x="314960" y="106680"/>
          <a:ext cx="3738880" cy="514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7"/>
          <p:cNvSpPr txBox="1">
            <a:spLocks noChangeArrowheads="1"/>
          </p:cNvSpPr>
          <p:nvPr/>
        </p:nvSpPr>
        <p:spPr bwMode="auto">
          <a:xfrm>
            <a:off x="4234906" y="2598003"/>
            <a:ext cx="464451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rgbClr val="000000"/>
                </a:solidFill>
                <a:latin typeface="Arial" charset="0"/>
                <a:ea typeface="ヒラギノ角ゴ ProN W3" charset="0"/>
                <a:cs typeface="ヒラギノ角ゴ ProN W3" charset="0"/>
                <a:sym typeface="Arial" charset="0"/>
              </a:defRPr>
            </a:lvl1pPr>
            <a:lvl2pPr marL="742950" indent="-285750" eaLnBrk="0" hangingPunct="0">
              <a:defRPr sz="2400">
                <a:solidFill>
                  <a:srgbClr val="000000"/>
                </a:solidFill>
                <a:latin typeface="Arial" charset="0"/>
                <a:ea typeface="ヒラギノ角ゴ ProN W3" charset="0"/>
                <a:cs typeface="ヒラギノ角ゴ ProN W3" charset="0"/>
                <a:sym typeface="Arial" charset="0"/>
              </a:defRPr>
            </a:lvl2pPr>
            <a:lvl3pPr marL="1143000" indent="-228600" eaLnBrk="0" hangingPunct="0">
              <a:defRPr sz="2400">
                <a:solidFill>
                  <a:srgbClr val="000000"/>
                </a:solidFill>
                <a:latin typeface="Arial" charset="0"/>
                <a:ea typeface="ヒラギノ角ゴ ProN W3" charset="0"/>
                <a:cs typeface="ヒラギノ角ゴ ProN W3" charset="0"/>
                <a:sym typeface="Arial" charset="0"/>
              </a:defRPr>
            </a:lvl3pPr>
            <a:lvl4pPr marL="1600200" indent="-228600" eaLnBrk="0" hangingPunct="0">
              <a:defRPr sz="2400">
                <a:solidFill>
                  <a:srgbClr val="000000"/>
                </a:solidFill>
                <a:latin typeface="Arial" charset="0"/>
                <a:ea typeface="ヒラギノ角ゴ ProN W3" charset="0"/>
                <a:cs typeface="ヒラギノ角ゴ ProN W3" charset="0"/>
                <a:sym typeface="Arial" charset="0"/>
              </a:defRPr>
            </a:lvl4pPr>
            <a:lvl5pPr marL="2057400" indent="-228600" eaLnBrk="0" hangingPunct="0">
              <a:defRPr sz="2400">
                <a:solidFill>
                  <a:srgbClr val="000000"/>
                </a:solidFill>
                <a:latin typeface="Arial" charset="0"/>
                <a:ea typeface="ヒラギノ角ゴ ProN W3" charset="0"/>
                <a:cs typeface="ヒラギノ角ゴ ProN W3" charset="0"/>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0"/>
                <a:cs typeface="ヒラギノ角ゴ ProN W3" charset="0"/>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0"/>
                <a:cs typeface="ヒラギノ角ゴ ProN W3" charset="0"/>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0"/>
                <a:cs typeface="ヒラギノ角ゴ ProN W3" charset="0"/>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0"/>
                <a:cs typeface="ヒラギノ角ゴ ProN W3" charset="0"/>
                <a:sym typeface="Arial" charset="0"/>
              </a:defRPr>
            </a:lvl9pPr>
          </a:lstStyle>
          <a:p>
            <a:pPr eaLnBrk="1" hangingPunct="1"/>
            <a:r>
              <a:rPr lang="en-US" sz="1800" dirty="0">
                <a:solidFill>
                  <a:srgbClr val="FFFFFF"/>
                </a:solidFill>
              </a:rPr>
              <a:t>In </a:t>
            </a:r>
            <a:r>
              <a:rPr lang="en-US" sz="1800" b="1" dirty="0">
                <a:solidFill>
                  <a:srgbClr val="FFFFFF"/>
                </a:solidFill>
              </a:rPr>
              <a:t>inquiry-based labs</a:t>
            </a:r>
            <a:r>
              <a:rPr lang="en-US" sz="1800" dirty="0">
                <a:solidFill>
                  <a:srgbClr val="FFFFFF"/>
                </a:solidFill>
              </a:rPr>
              <a:t>, students </a:t>
            </a:r>
            <a:r>
              <a:rPr lang="en-US" sz="1800" i="1" dirty="0">
                <a:solidFill>
                  <a:srgbClr val="FFFFFF"/>
                </a:solidFill>
              </a:rPr>
              <a:t>“engage in many of the same activities and thinking processes as scientists.” </a:t>
            </a:r>
          </a:p>
        </p:txBody>
      </p:sp>
      <p:pic>
        <p:nvPicPr>
          <p:cNvPr id="7"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323080" y="3611880"/>
            <a:ext cx="410845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63028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657574705"/>
              </p:ext>
            </p:extLst>
          </p:nvPr>
        </p:nvGraphicFramePr>
        <p:xfrm>
          <a:off x="314960" y="106680"/>
          <a:ext cx="3738880" cy="514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234906" y="3169920"/>
            <a:ext cx="4581744" cy="1477328"/>
          </a:xfrm>
          <a:prstGeom prst="rect">
            <a:avLst/>
          </a:prstGeom>
          <a:noFill/>
        </p:spPr>
        <p:txBody>
          <a:bodyPr wrap="square" rtlCol="0">
            <a:spAutoFit/>
          </a:bodyPr>
          <a:lstStyle/>
          <a:p>
            <a:pPr>
              <a:defRPr/>
            </a:pPr>
            <a:r>
              <a:rPr lang="en-US" altLang="en-US" b="1" dirty="0">
                <a:solidFill>
                  <a:srgbClr val="FFFFFF"/>
                </a:solidFill>
                <a:latin typeface="Arial" panose="020B0604020202020204" pitchFamily="34" charset="0"/>
                <a:cs typeface="Arial" panose="020B0604020202020204" pitchFamily="34" charset="0"/>
              </a:rPr>
              <a:t>Cooperative learning </a:t>
            </a:r>
            <a:r>
              <a:rPr lang="en-US" altLang="en-US" dirty="0">
                <a:solidFill>
                  <a:srgbClr val="FFFFFF"/>
                </a:solidFill>
                <a:latin typeface="Arial" panose="020B0604020202020204" pitchFamily="34" charset="0"/>
                <a:cs typeface="Arial" panose="020B0604020202020204" pitchFamily="34" charset="0"/>
              </a:rPr>
              <a:t>is “</a:t>
            </a:r>
            <a:r>
              <a:rPr lang="en-US" altLang="en-US" i="1" dirty="0">
                <a:solidFill>
                  <a:srgbClr val="FFFFFF"/>
                </a:solidFill>
                <a:latin typeface="Arial" panose="020B0604020202020204" pitchFamily="34" charset="0"/>
                <a:cs typeface="Arial" panose="020B0604020202020204" pitchFamily="34" charset="0"/>
              </a:rPr>
              <a:t>the instructional use of small groups so that students work together to maximize their own and each other’s learning”</a:t>
            </a:r>
          </a:p>
          <a:p>
            <a:endParaRPr lang="en-US" dirty="0">
              <a:solidFill>
                <a:srgbClr val="FFFFFF"/>
              </a:solidFill>
            </a:endParaRPr>
          </a:p>
        </p:txBody>
      </p:sp>
    </p:spTree>
    <p:extLst>
      <p:ext uri="{BB962C8B-B14F-4D97-AF65-F5344CB8AC3E}">
        <p14:creationId xmlns:p14="http://schemas.microsoft.com/office/powerpoint/2010/main" val="7661574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678979267"/>
              </p:ext>
            </p:extLst>
          </p:nvPr>
        </p:nvGraphicFramePr>
        <p:xfrm>
          <a:off x="314960" y="106680"/>
          <a:ext cx="3738880" cy="514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5" descr="334182749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29200" y="1524000"/>
            <a:ext cx="3505200" cy="353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73018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Evidence-based STEM Teaching</a:t>
            </a:r>
            <a:br>
              <a:rPr lang="en-US" dirty="0"/>
            </a:br>
            <a:r>
              <a:rPr lang="en-US" dirty="0"/>
              <a:t>Outline</a:t>
            </a:r>
          </a:p>
        </p:txBody>
      </p:sp>
      <p:sp>
        <p:nvSpPr>
          <p:cNvPr id="3" name="Content Placeholder 2"/>
          <p:cNvSpPr>
            <a:spLocks noGrp="1"/>
          </p:cNvSpPr>
          <p:nvPr>
            <p:ph idx="1"/>
          </p:nvPr>
        </p:nvSpPr>
        <p:spPr/>
        <p:txBody>
          <a:bodyPr>
            <a:normAutofit lnSpcReduction="10000"/>
          </a:bodyPr>
          <a:lstStyle/>
          <a:p>
            <a:pPr marL="514350" indent="-514350">
              <a:lnSpc>
                <a:spcPct val="90000"/>
              </a:lnSpc>
              <a:buFont typeface="+mj-lt"/>
              <a:buAutoNum type="arabicPeriod"/>
            </a:pPr>
            <a:r>
              <a:rPr lang="en-US" dirty="0">
                <a:solidFill>
                  <a:schemeClr val="bg1">
                    <a:lumMod val="65000"/>
                  </a:schemeClr>
                </a:solidFill>
              </a:rPr>
              <a:t>Principles of Learning</a:t>
            </a:r>
          </a:p>
          <a:p>
            <a:pPr marL="914400" lvl="1" indent="-514350">
              <a:lnSpc>
                <a:spcPct val="90000"/>
              </a:lnSpc>
              <a:buFont typeface="+mj-lt"/>
              <a:buAutoNum type="arabicPeriod"/>
            </a:pPr>
            <a:r>
              <a:rPr lang="en-US" dirty="0">
                <a:solidFill>
                  <a:schemeClr val="bg1">
                    <a:lumMod val="65000"/>
                  </a:schemeClr>
                </a:solidFill>
              </a:rPr>
              <a:t>Prior Knowledge</a:t>
            </a:r>
          </a:p>
          <a:p>
            <a:pPr marL="914400" lvl="1" indent="-514350">
              <a:lnSpc>
                <a:spcPct val="90000"/>
              </a:lnSpc>
              <a:buFont typeface="+mj-lt"/>
              <a:buAutoNum type="arabicPeriod"/>
            </a:pPr>
            <a:r>
              <a:rPr lang="en-US" dirty="0">
                <a:solidFill>
                  <a:schemeClr val="bg1">
                    <a:lumMod val="65000"/>
                  </a:schemeClr>
                </a:solidFill>
              </a:rPr>
              <a:t>Knowledge Organization</a:t>
            </a:r>
          </a:p>
          <a:p>
            <a:pPr marL="914400" lvl="1" indent="-514350">
              <a:lnSpc>
                <a:spcPct val="90000"/>
              </a:lnSpc>
              <a:buFont typeface="+mj-lt"/>
              <a:buAutoNum type="arabicPeriod"/>
            </a:pPr>
            <a:r>
              <a:rPr lang="en-US" dirty="0">
                <a:solidFill>
                  <a:srgbClr val="A6A6A6"/>
                </a:solidFill>
              </a:rPr>
              <a:t>Motivation and Learning</a:t>
            </a:r>
          </a:p>
          <a:p>
            <a:pPr marL="914400" lvl="1" indent="-514350">
              <a:lnSpc>
                <a:spcPct val="90000"/>
              </a:lnSpc>
              <a:buFont typeface="+mj-lt"/>
              <a:buAutoNum type="arabicPeriod"/>
            </a:pPr>
            <a:r>
              <a:rPr lang="en-US" dirty="0">
                <a:solidFill>
                  <a:schemeClr val="bg1">
                    <a:lumMod val="65000"/>
                  </a:schemeClr>
                </a:solidFill>
              </a:rPr>
              <a:t>Practice and Feedback</a:t>
            </a:r>
          </a:p>
          <a:p>
            <a:pPr marL="514350" indent="-514350">
              <a:lnSpc>
                <a:spcPct val="90000"/>
              </a:lnSpc>
              <a:buFont typeface="+mj-lt"/>
              <a:buAutoNum type="arabicPeriod"/>
            </a:pPr>
            <a:r>
              <a:rPr lang="en-US" dirty="0">
                <a:solidFill>
                  <a:srgbClr val="A6A6A6"/>
                </a:solidFill>
              </a:rPr>
              <a:t>Learning Objectives</a:t>
            </a:r>
          </a:p>
          <a:p>
            <a:pPr marL="514350" indent="-514350">
              <a:lnSpc>
                <a:spcPct val="90000"/>
              </a:lnSpc>
              <a:buFont typeface="+mj-lt"/>
              <a:buAutoNum type="arabicPeriod"/>
            </a:pPr>
            <a:r>
              <a:rPr lang="en-US" dirty="0">
                <a:solidFill>
                  <a:srgbClr val="A6A6A6"/>
                </a:solidFill>
              </a:rPr>
              <a:t>Assessment</a:t>
            </a:r>
          </a:p>
          <a:p>
            <a:pPr marL="514350" indent="-514350">
              <a:lnSpc>
                <a:spcPct val="90000"/>
              </a:lnSpc>
              <a:buFont typeface="+mj-lt"/>
              <a:buAutoNum type="arabicPeriod"/>
            </a:pPr>
            <a:r>
              <a:rPr lang="en-US" dirty="0">
                <a:solidFill>
                  <a:srgbClr val="A6A6A6"/>
                </a:solidFill>
              </a:rPr>
              <a:t>Active Learning</a:t>
            </a:r>
          </a:p>
          <a:p>
            <a:pPr marL="514350" indent="-514350">
              <a:lnSpc>
                <a:spcPct val="90000"/>
              </a:lnSpc>
              <a:buFont typeface="+mj-lt"/>
              <a:buAutoNum type="arabicPeriod"/>
            </a:pPr>
            <a:r>
              <a:rPr lang="en-US" dirty="0"/>
              <a:t>Inclusive Teaching</a:t>
            </a:r>
          </a:p>
        </p:txBody>
      </p:sp>
      <p:sp>
        <p:nvSpPr>
          <p:cNvPr id="4" name="Slide Number Placeholder 3"/>
          <p:cNvSpPr>
            <a:spLocks noGrp="1"/>
          </p:cNvSpPr>
          <p:nvPr>
            <p:ph type="sldNum" sz="quarter" idx="12"/>
          </p:nvPr>
        </p:nvSpPr>
        <p:spPr/>
        <p:txBody>
          <a:bodyPr/>
          <a:lstStyle/>
          <a:p>
            <a:fld id="{884594FE-99CD-F442-BA18-026660834246}" type="slidenum">
              <a:rPr lang="en-US" smtClean="0"/>
              <a:t>56</a:t>
            </a:fld>
            <a:endParaRPr lang="en-US"/>
          </a:p>
        </p:txBody>
      </p:sp>
    </p:spTree>
    <p:extLst>
      <p:ext uri="{BB962C8B-B14F-4D97-AF65-F5344CB8AC3E}">
        <p14:creationId xmlns:p14="http://schemas.microsoft.com/office/powerpoint/2010/main" val="14679625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For more inclusive teaching, </a:t>
            </a:r>
            <a:br>
              <a:rPr lang="en-US" dirty="0"/>
            </a:br>
            <a:r>
              <a:rPr lang="en-US" b="1" dirty="0"/>
              <a:t>normalize struggle</a:t>
            </a:r>
            <a:r>
              <a:rPr lang="en-US" dirty="0"/>
              <a:t>.</a:t>
            </a:r>
          </a:p>
        </p:txBody>
      </p:sp>
      <p:sp>
        <p:nvSpPr>
          <p:cNvPr id="3" name="Content Placeholder 2"/>
          <p:cNvSpPr>
            <a:spLocks noGrp="1"/>
          </p:cNvSpPr>
          <p:nvPr>
            <p:ph idx="1"/>
          </p:nvPr>
        </p:nvSpPr>
        <p:spPr/>
        <p:txBody>
          <a:bodyPr>
            <a:normAutofit/>
          </a:bodyPr>
          <a:lstStyle/>
          <a:p>
            <a:r>
              <a:rPr lang="en-US" dirty="0"/>
              <a:t>"Growth mindset” </a:t>
            </a:r>
            <a:r>
              <a:rPr lang="en-US" dirty="0" err="1"/>
              <a:t>vs</a:t>
            </a:r>
            <a:r>
              <a:rPr lang="en-US" dirty="0"/>
              <a:t> "Fixed mindset”</a:t>
            </a:r>
          </a:p>
        </p:txBody>
      </p:sp>
      <p:sp>
        <p:nvSpPr>
          <p:cNvPr id="4" name="Slide Number Placeholder 3"/>
          <p:cNvSpPr>
            <a:spLocks noGrp="1"/>
          </p:cNvSpPr>
          <p:nvPr>
            <p:ph type="sldNum" sz="quarter" idx="12"/>
          </p:nvPr>
        </p:nvSpPr>
        <p:spPr/>
        <p:txBody>
          <a:bodyPr/>
          <a:lstStyle/>
          <a:p>
            <a:fld id="{884594FE-99CD-F442-BA18-026660834246}" type="slidenum">
              <a:rPr lang="en-US" smtClean="0"/>
              <a:t>57</a:t>
            </a:fld>
            <a:endParaRPr lang="en-US"/>
          </a:p>
        </p:txBody>
      </p:sp>
      <p:sp>
        <p:nvSpPr>
          <p:cNvPr id="7" name="Rectangle 6"/>
          <p:cNvSpPr/>
          <p:nvPr/>
        </p:nvSpPr>
        <p:spPr>
          <a:xfrm>
            <a:off x="673749" y="5707737"/>
            <a:ext cx="7744230" cy="923330"/>
          </a:xfrm>
          <a:prstGeom prst="rect">
            <a:avLst/>
          </a:prstGeom>
        </p:spPr>
        <p:txBody>
          <a:bodyPr wrap="square">
            <a:spAutoFit/>
          </a:bodyPr>
          <a:lstStyle/>
          <a:p>
            <a:r>
              <a:rPr lang="en-US" dirty="0"/>
              <a:t>Blackwell, Lisa S., Kali H. </a:t>
            </a:r>
            <a:r>
              <a:rPr lang="en-US" dirty="0" err="1"/>
              <a:t>Trzesniewski</a:t>
            </a:r>
            <a:r>
              <a:rPr lang="en-US" dirty="0"/>
              <a:t>, and Carol </a:t>
            </a:r>
            <a:r>
              <a:rPr lang="en-US" dirty="0" err="1"/>
              <a:t>Sorich</a:t>
            </a:r>
            <a:r>
              <a:rPr lang="en-US" dirty="0"/>
              <a:t> </a:t>
            </a:r>
            <a:r>
              <a:rPr lang="en-US" dirty="0" err="1"/>
              <a:t>Dweck</a:t>
            </a:r>
            <a:r>
              <a:rPr lang="en-US" dirty="0"/>
              <a:t>. "Implicit theories of intelligence predict achievement across an adolescent transition: A longitudinal study and an intervention." Child development 78.1 (2007): 246-263.</a:t>
            </a:r>
          </a:p>
        </p:txBody>
      </p:sp>
      <p:pic>
        <p:nvPicPr>
          <p:cNvPr id="8" name="Picture 7" descr="sucking_at_something.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273" y="2383953"/>
            <a:ext cx="3641455" cy="2184873"/>
          </a:xfrm>
          <a:prstGeom prst="rect">
            <a:avLst/>
          </a:prstGeom>
        </p:spPr>
      </p:pic>
      <p:pic>
        <p:nvPicPr>
          <p:cNvPr id="5" name="Picture 4">
            <a:extLst>
              <a:ext uri="{FF2B5EF4-FFF2-40B4-BE49-F238E27FC236}">
                <a16:creationId xmlns:a16="http://schemas.microsoft.com/office/drawing/2014/main" id="{E7AB1027-8BF0-A241-A173-C6D8BFC0AA6B}"/>
              </a:ext>
            </a:extLst>
          </p:cNvPr>
          <p:cNvPicPr>
            <a:picLocks noChangeAspect="1"/>
          </p:cNvPicPr>
          <p:nvPr/>
        </p:nvPicPr>
        <p:blipFill>
          <a:blip r:embed="rId4"/>
          <a:stretch>
            <a:fillRect/>
          </a:stretch>
        </p:blipFill>
        <p:spPr>
          <a:xfrm>
            <a:off x="2590800" y="2176928"/>
            <a:ext cx="3962400" cy="3149600"/>
          </a:xfrm>
          <a:prstGeom prst="rect">
            <a:avLst/>
          </a:prstGeom>
        </p:spPr>
      </p:pic>
      <p:pic>
        <p:nvPicPr>
          <p:cNvPr id="6" name="Picture 5">
            <a:extLst>
              <a:ext uri="{FF2B5EF4-FFF2-40B4-BE49-F238E27FC236}">
                <a16:creationId xmlns:a16="http://schemas.microsoft.com/office/drawing/2014/main" id="{54C81028-A060-1E43-A6D0-ACFBCDB0206D}"/>
              </a:ext>
            </a:extLst>
          </p:cNvPr>
          <p:cNvPicPr>
            <a:picLocks noChangeAspect="1"/>
          </p:cNvPicPr>
          <p:nvPr/>
        </p:nvPicPr>
        <p:blipFill>
          <a:blip r:embed="rId5"/>
          <a:stretch>
            <a:fillRect/>
          </a:stretch>
        </p:blipFill>
        <p:spPr>
          <a:xfrm>
            <a:off x="2100740" y="2257609"/>
            <a:ext cx="4944113" cy="3025905"/>
          </a:xfrm>
          <a:prstGeom prst="rect">
            <a:avLst/>
          </a:prstGeom>
        </p:spPr>
      </p:pic>
    </p:spTree>
    <p:extLst>
      <p:ext uri="{BB962C8B-B14F-4D97-AF65-F5344CB8AC3E}">
        <p14:creationId xmlns:p14="http://schemas.microsoft.com/office/powerpoint/2010/main" val="115852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443" name="Rectangle 10"/>
          <p:cNvSpPr>
            <a:spLocks noGrp="1" noChangeArrowheads="1"/>
          </p:cNvSpPr>
          <p:nvPr>
            <p:ph type="title"/>
          </p:nvPr>
        </p:nvSpPr>
        <p:spPr>
          <a:xfrm>
            <a:off x="533400" y="457200"/>
            <a:ext cx="8001000" cy="1066800"/>
          </a:xfrm>
        </p:spPr>
        <p:txBody>
          <a:bodyPr>
            <a:normAutofit/>
          </a:bodyPr>
          <a:lstStyle/>
          <a:p>
            <a:pPr lvl="2" algn="ctr" defTabSz="457200" rtl="0">
              <a:spcBef>
                <a:spcPct val="0"/>
              </a:spcBef>
            </a:pPr>
            <a:r>
              <a:rPr lang="en-US" sz="4000" dirty="0">
                <a:solidFill>
                  <a:srgbClr val="FFFFFF"/>
                </a:solidFill>
              </a:rPr>
              <a:t>Tone</a:t>
            </a:r>
            <a:br>
              <a:rPr lang="en-US" sz="4000" dirty="0">
                <a:solidFill>
                  <a:srgbClr val="FFFFFF"/>
                </a:solidFill>
              </a:rPr>
            </a:br>
            <a:r>
              <a:rPr lang="en-US" sz="2400" dirty="0" err="1">
                <a:solidFill>
                  <a:srgbClr val="FFFFFF"/>
                </a:solidFill>
                <a:ea typeface="ＭＳ Ｐゴシック" charset="0"/>
              </a:rPr>
              <a:t>Ishiyama</a:t>
            </a:r>
            <a:r>
              <a:rPr lang="en-US" sz="2400" dirty="0">
                <a:solidFill>
                  <a:srgbClr val="FFFFFF"/>
                </a:solidFill>
                <a:ea typeface="ＭＳ Ｐゴシック" charset="0"/>
              </a:rPr>
              <a:t> &amp; </a:t>
            </a:r>
            <a:r>
              <a:rPr lang="en-US" sz="2400" dirty="0" err="1">
                <a:solidFill>
                  <a:srgbClr val="FFFFFF"/>
                </a:solidFill>
                <a:ea typeface="ＭＳ Ｐゴシック" charset="0"/>
              </a:rPr>
              <a:t>Hartlaub</a:t>
            </a:r>
            <a:r>
              <a:rPr lang="en-US" sz="2400" dirty="0">
                <a:solidFill>
                  <a:srgbClr val="FFFFFF"/>
                </a:solidFill>
                <a:ea typeface="ＭＳ Ｐゴシック" charset="0"/>
              </a:rPr>
              <a:t> (2002)</a:t>
            </a:r>
            <a:endParaRPr lang="en-US" dirty="0">
              <a:solidFill>
                <a:srgbClr val="FFFFFF"/>
              </a:solidFill>
            </a:endParaRPr>
          </a:p>
        </p:txBody>
      </p:sp>
      <p:sp>
        <p:nvSpPr>
          <p:cNvPr id="61444" name="Rectangle 11"/>
          <p:cNvSpPr>
            <a:spLocks noGrp="1" noChangeArrowheads="1"/>
          </p:cNvSpPr>
          <p:nvPr>
            <p:ph idx="1"/>
          </p:nvPr>
        </p:nvSpPr>
        <p:spPr>
          <a:xfrm>
            <a:off x="304800" y="1690542"/>
            <a:ext cx="8458200" cy="4870124"/>
          </a:xfrm>
        </p:spPr>
        <p:txBody>
          <a:bodyPr>
            <a:normAutofit/>
          </a:bodyPr>
          <a:lstStyle/>
          <a:p>
            <a:pPr eaLnBrk="1" hangingPunct="1">
              <a:lnSpc>
                <a:spcPct val="80000"/>
              </a:lnSpc>
            </a:pPr>
            <a:r>
              <a:rPr lang="en-US" i="1" dirty="0">
                <a:solidFill>
                  <a:schemeClr val="bg1"/>
                </a:solidFill>
              </a:rPr>
              <a:t>Syllabus study </a:t>
            </a:r>
            <a:endParaRPr lang="en-US" dirty="0">
              <a:solidFill>
                <a:schemeClr val="bg1"/>
              </a:solidFill>
            </a:endParaRPr>
          </a:p>
          <a:p>
            <a:pPr>
              <a:lnSpc>
                <a:spcPct val="80000"/>
              </a:lnSpc>
            </a:pPr>
            <a:r>
              <a:rPr lang="en-US" sz="2800" dirty="0">
                <a:solidFill>
                  <a:schemeClr val="bg1"/>
                </a:solidFill>
                <a:ea typeface="ＭＳ Ｐゴシック" charset="0"/>
              </a:rPr>
              <a:t>Randomly assigned students a punishing (“graded down 20%”) or rewarding syllabus (“only be eligible for 80% of the total points”). </a:t>
            </a:r>
          </a:p>
          <a:p>
            <a:pPr lvl="1">
              <a:lnSpc>
                <a:spcPct val="90000"/>
              </a:lnSpc>
            </a:pPr>
            <a:endParaRPr lang="en-US" sz="2400" dirty="0">
              <a:solidFill>
                <a:schemeClr val="bg1"/>
              </a:solidFill>
              <a:ea typeface="ＭＳ Ｐゴシック" charset="0"/>
            </a:endParaRPr>
          </a:p>
          <a:p>
            <a:pPr>
              <a:lnSpc>
                <a:spcPct val="90000"/>
              </a:lnSpc>
            </a:pPr>
            <a:r>
              <a:rPr lang="en-US" sz="2800" dirty="0">
                <a:solidFill>
                  <a:schemeClr val="bg1"/>
                </a:solidFill>
                <a:ea typeface="ＭＳ Ｐゴシック" charset="0"/>
              </a:rPr>
              <a:t>Significant difference in perceived approachability, desire to take the course </a:t>
            </a:r>
          </a:p>
          <a:p>
            <a:pPr lvl="1">
              <a:lnSpc>
                <a:spcPct val="90000"/>
              </a:lnSpc>
            </a:pPr>
            <a:r>
              <a:rPr lang="en-US" sz="2400" dirty="0">
                <a:solidFill>
                  <a:schemeClr val="bg1"/>
                </a:solidFill>
                <a:ea typeface="ＭＳ Ｐゴシック" charset="0"/>
              </a:rPr>
              <a:t>Less comfortable going to instructor with punishing wording for help</a:t>
            </a:r>
          </a:p>
          <a:p>
            <a:pPr lvl="1">
              <a:lnSpc>
                <a:spcPct val="90000"/>
              </a:lnSpc>
            </a:pPr>
            <a:r>
              <a:rPr lang="en-US" dirty="0">
                <a:solidFill>
                  <a:schemeClr val="bg1"/>
                </a:solidFill>
                <a:ea typeface="ＭＳ Ｐゴシック" charset="0"/>
              </a:rPr>
              <a:t>First year students most affected by wording</a:t>
            </a:r>
          </a:p>
          <a:p>
            <a:pPr>
              <a:lnSpc>
                <a:spcPct val="80000"/>
              </a:lnSpc>
            </a:pPr>
            <a:endParaRPr lang="en-US" sz="1000" dirty="0">
              <a:solidFill>
                <a:schemeClr val="bg1"/>
              </a:solidFill>
              <a:ea typeface="ＭＳ Ｐゴシック" charset="0"/>
            </a:endParaRPr>
          </a:p>
        </p:txBody>
      </p:sp>
    </p:spTree>
    <p:extLst>
      <p:ext uri="{BB962C8B-B14F-4D97-AF65-F5344CB8AC3E}">
        <p14:creationId xmlns:p14="http://schemas.microsoft.com/office/powerpoint/2010/main" val="23008145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FFFF"/>
                </a:solidFill>
              </a:rPr>
              <a:t>Personal Interactions</a:t>
            </a:r>
            <a:br>
              <a:rPr lang="en-US" dirty="0">
                <a:solidFill>
                  <a:srgbClr val="FFFFFF"/>
                </a:solidFill>
              </a:rPr>
            </a:br>
            <a:r>
              <a:rPr lang="en-US" sz="3100" dirty="0" err="1">
                <a:solidFill>
                  <a:srgbClr val="FFFFFF"/>
                </a:solidFill>
              </a:rPr>
              <a:t>Astin</a:t>
            </a:r>
            <a:r>
              <a:rPr lang="en-US" sz="3100" dirty="0">
                <a:solidFill>
                  <a:srgbClr val="FFFFFF"/>
                </a:solidFill>
              </a:rPr>
              <a:t> (1997)</a:t>
            </a:r>
          </a:p>
        </p:txBody>
      </p:sp>
      <p:sp>
        <p:nvSpPr>
          <p:cNvPr id="3" name="Text Placeholder 2"/>
          <p:cNvSpPr>
            <a:spLocks noGrp="1"/>
          </p:cNvSpPr>
          <p:nvPr>
            <p:ph type="body" sz="quarter" idx="12"/>
          </p:nvPr>
        </p:nvSpPr>
        <p:spPr>
          <a:xfrm>
            <a:off x="914400" y="1730184"/>
            <a:ext cx="7542306" cy="4843934"/>
          </a:xfrm>
        </p:spPr>
        <p:txBody>
          <a:bodyPr>
            <a:normAutofit fontScale="77500" lnSpcReduction="20000"/>
          </a:bodyPr>
          <a:lstStyle/>
          <a:p>
            <a:pPr marL="0" indent="0">
              <a:buNone/>
            </a:pPr>
            <a:r>
              <a:rPr lang="en-US" dirty="0">
                <a:solidFill>
                  <a:srgbClr val="FFFFFF"/>
                </a:solidFill>
              </a:rPr>
              <a:t>“Faculty Student Orientation:” Student perceptions of whether faculty </a:t>
            </a:r>
          </a:p>
          <a:p>
            <a:pPr marL="0" indent="0">
              <a:buNone/>
            </a:pPr>
            <a:endParaRPr lang="en-US" sz="1300" dirty="0">
              <a:solidFill>
                <a:srgbClr val="FFFFFF"/>
              </a:solidFill>
            </a:endParaRPr>
          </a:p>
          <a:p>
            <a:pPr>
              <a:buFont typeface="Wingdings" charset="2"/>
              <a:buChar char="ü"/>
            </a:pPr>
            <a:r>
              <a:rPr lang="en-US" dirty="0">
                <a:solidFill>
                  <a:srgbClr val="FFFFFF"/>
                </a:solidFill>
              </a:rPr>
              <a:t>are interested in students’ academic problems</a:t>
            </a:r>
          </a:p>
          <a:p>
            <a:pPr>
              <a:buFont typeface="Wingdings" charset="2"/>
              <a:buChar char="ü"/>
            </a:pPr>
            <a:r>
              <a:rPr lang="en-US" dirty="0">
                <a:solidFill>
                  <a:srgbClr val="FFFFFF"/>
                </a:solidFill>
              </a:rPr>
              <a:t>are approachable outside of class</a:t>
            </a:r>
          </a:p>
          <a:p>
            <a:pPr>
              <a:buFont typeface="Wingdings" charset="2"/>
              <a:buChar char="ü"/>
            </a:pPr>
            <a:r>
              <a:rPr lang="en-US" dirty="0">
                <a:solidFill>
                  <a:srgbClr val="FFFFFF"/>
                </a:solidFill>
              </a:rPr>
              <a:t>treat students as persons and not as numbers </a:t>
            </a:r>
          </a:p>
          <a:p>
            <a:pPr>
              <a:buFont typeface="Wingdings" charset="2"/>
              <a:buChar char="ü"/>
            </a:pPr>
            <a:r>
              <a:rPr lang="en-US" dirty="0">
                <a:solidFill>
                  <a:srgbClr val="FFFFFF"/>
                </a:solidFill>
              </a:rPr>
              <a:t>care about the concerns of minority groups</a:t>
            </a:r>
          </a:p>
          <a:p>
            <a:pPr marL="0" indent="0">
              <a:buNone/>
            </a:pPr>
            <a:endParaRPr lang="en-US" sz="2000" dirty="0">
              <a:solidFill>
                <a:srgbClr val="FFFFFF"/>
              </a:solidFill>
            </a:endParaRPr>
          </a:p>
          <a:p>
            <a:pPr marL="0" indent="0">
              <a:buNone/>
            </a:pPr>
            <a:r>
              <a:rPr lang="en-US" dirty="0">
                <a:solidFill>
                  <a:srgbClr val="FFFFFF"/>
                </a:solidFill>
              </a:rPr>
              <a:t>positively impacts </a:t>
            </a:r>
          </a:p>
          <a:p>
            <a:pPr marL="0" indent="0">
              <a:buNone/>
            </a:pPr>
            <a:endParaRPr lang="en-US" sz="2000" dirty="0">
              <a:solidFill>
                <a:srgbClr val="FFFFFF"/>
              </a:solidFill>
            </a:endParaRPr>
          </a:p>
          <a:p>
            <a:r>
              <a:rPr lang="en-US" dirty="0">
                <a:solidFill>
                  <a:srgbClr val="FFFFFF"/>
                </a:solidFill>
              </a:rPr>
              <a:t>self-reported critical thinking, analysis, and problem-solving skills</a:t>
            </a:r>
          </a:p>
          <a:p>
            <a:r>
              <a:rPr lang="en-US" dirty="0">
                <a:solidFill>
                  <a:srgbClr val="FFFFFF"/>
                </a:solidFill>
              </a:rPr>
              <a:t>retention</a:t>
            </a:r>
          </a:p>
          <a:p>
            <a:pPr>
              <a:buFont typeface="Arial"/>
              <a:buChar char="•"/>
            </a:pPr>
            <a:r>
              <a:rPr lang="en-US" dirty="0">
                <a:solidFill>
                  <a:srgbClr val="FFFFFF"/>
                </a:solidFill>
              </a:rPr>
              <a:t>percentage of students who go on to graduate school</a:t>
            </a:r>
          </a:p>
        </p:txBody>
      </p:sp>
    </p:spTree>
    <p:extLst>
      <p:ext uri="{BB962C8B-B14F-4D97-AF65-F5344CB8AC3E}">
        <p14:creationId xmlns:p14="http://schemas.microsoft.com/office/powerpoint/2010/main" val="17392553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FFFFFF"/>
                </a:solidFill>
              </a:rPr>
              <a:t>Some guiding principles/strategies</a:t>
            </a:r>
          </a:p>
        </p:txBody>
      </p:sp>
      <p:sp>
        <p:nvSpPr>
          <p:cNvPr id="2" name="Content Placeholder 1"/>
          <p:cNvSpPr>
            <a:spLocks noGrp="1"/>
          </p:cNvSpPr>
          <p:nvPr>
            <p:ph idx="1"/>
          </p:nvPr>
        </p:nvSpPr>
        <p:spPr>
          <a:xfrm>
            <a:off x="914399" y="1371599"/>
            <a:ext cx="7542294" cy="4174067"/>
          </a:xfrm>
        </p:spPr>
        <p:txBody>
          <a:bodyPr>
            <a:normAutofit fontScale="92500" lnSpcReduction="20000"/>
          </a:bodyPr>
          <a:lstStyle/>
          <a:p>
            <a:pPr>
              <a:spcBef>
                <a:spcPts val="300"/>
              </a:spcBef>
              <a:buFont typeface="Arial"/>
              <a:buChar char="•"/>
            </a:pPr>
            <a:r>
              <a:rPr lang="en-US" b="1" dirty="0">
                <a:solidFill>
                  <a:srgbClr val="FFFFFF"/>
                </a:solidFill>
              </a:rPr>
              <a:t>Examine your assumptions</a:t>
            </a:r>
            <a:r>
              <a:rPr lang="en-US" dirty="0">
                <a:solidFill>
                  <a:srgbClr val="FFFFFF"/>
                </a:solidFill>
              </a:rPr>
              <a:t> </a:t>
            </a:r>
          </a:p>
          <a:p>
            <a:pPr>
              <a:spcBef>
                <a:spcPts val="300"/>
              </a:spcBef>
              <a:buFont typeface="Arial"/>
              <a:buChar char="•"/>
            </a:pPr>
            <a:r>
              <a:rPr lang="en-US" b="1" dirty="0">
                <a:solidFill>
                  <a:srgbClr val="FFFFFF"/>
                </a:solidFill>
              </a:rPr>
              <a:t>Learn and use students’ names</a:t>
            </a:r>
            <a:r>
              <a:rPr lang="en-US" dirty="0">
                <a:solidFill>
                  <a:srgbClr val="FFFFFF"/>
                </a:solidFill>
              </a:rPr>
              <a:t> </a:t>
            </a:r>
          </a:p>
          <a:p>
            <a:pPr>
              <a:spcBef>
                <a:spcPts val="300"/>
              </a:spcBef>
              <a:buFont typeface="Arial"/>
              <a:buChar char="•"/>
            </a:pPr>
            <a:r>
              <a:rPr lang="en-US" b="1" dirty="0">
                <a:solidFill>
                  <a:srgbClr val="FFFFFF"/>
                </a:solidFill>
              </a:rPr>
              <a:t>Model inclusive language</a:t>
            </a:r>
            <a:endParaRPr lang="en-US" dirty="0">
              <a:solidFill>
                <a:srgbClr val="FFFFFF"/>
              </a:solidFill>
            </a:endParaRPr>
          </a:p>
          <a:p>
            <a:pPr>
              <a:spcBef>
                <a:spcPts val="300"/>
              </a:spcBef>
              <a:buFont typeface="Arial"/>
              <a:buChar char="•"/>
            </a:pPr>
            <a:r>
              <a:rPr lang="en-US" b="1" dirty="0">
                <a:solidFill>
                  <a:srgbClr val="FFFFFF"/>
                </a:solidFill>
              </a:rPr>
              <a:t>Use multiple and diverse examples</a:t>
            </a:r>
            <a:r>
              <a:rPr lang="en-US" dirty="0">
                <a:solidFill>
                  <a:srgbClr val="FFFFFF"/>
                </a:solidFill>
              </a:rPr>
              <a:t> </a:t>
            </a:r>
          </a:p>
          <a:p>
            <a:pPr>
              <a:spcBef>
                <a:spcPts val="300"/>
              </a:spcBef>
              <a:buFont typeface="Arial"/>
              <a:buChar char="•"/>
            </a:pPr>
            <a:r>
              <a:rPr lang="en-US" b="1" dirty="0">
                <a:solidFill>
                  <a:srgbClr val="FFFFFF"/>
                </a:solidFill>
              </a:rPr>
              <a:t>Establish ground rules for interaction</a:t>
            </a:r>
            <a:r>
              <a:rPr lang="en-US" dirty="0">
                <a:solidFill>
                  <a:srgbClr val="FFFFFF"/>
                </a:solidFill>
              </a:rPr>
              <a:t> </a:t>
            </a:r>
          </a:p>
          <a:p>
            <a:pPr>
              <a:spcBef>
                <a:spcPts val="300"/>
              </a:spcBef>
              <a:buFont typeface="Arial"/>
              <a:buChar char="•"/>
            </a:pPr>
            <a:r>
              <a:rPr lang="en-US" b="1" dirty="0">
                <a:solidFill>
                  <a:srgbClr val="FFFFFF"/>
                </a:solidFill>
              </a:rPr>
              <a:t>Strive to be fair</a:t>
            </a:r>
            <a:endParaRPr lang="en-US" dirty="0">
              <a:solidFill>
                <a:srgbClr val="FFFFFF"/>
              </a:solidFill>
            </a:endParaRPr>
          </a:p>
          <a:p>
            <a:pPr>
              <a:spcBef>
                <a:spcPts val="300"/>
              </a:spcBef>
              <a:buFont typeface="Arial"/>
              <a:buChar char="•"/>
            </a:pPr>
            <a:r>
              <a:rPr lang="en-US" b="1" dirty="0">
                <a:solidFill>
                  <a:srgbClr val="FFFFFF"/>
                </a:solidFill>
              </a:rPr>
              <a:t>Be mindful of low ability cues</a:t>
            </a:r>
            <a:endParaRPr lang="en-US" dirty="0">
              <a:solidFill>
                <a:srgbClr val="FFFFFF"/>
              </a:solidFill>
            </a:endParaRPr>
          </a:p>
          <a:p>
            <a:pPr>
              <a:spcBef>
                <a:spcPts val="300"/>
              </a:spcBef>
              <a:buFont typeface="Arial"/>
              <a:buChar char="•"/>
            </a:pPr>
            <a:r>
              <a:rPr lang="en-US" b="1" dirty="0">
                <a:solidFill>
                  <a:srgbClr val="FFFFFF"/>
                </a:solidFill>
              </a:rPr>
              <a:t>Don’t ask people to speak for an entire group</a:t>
            </a:r>
            <a:endParaRPr lang="en-US" dirty="0">
              <a:solidFill>
                <a:srgbClr val="FFFFFF"/>
              </a:solidFill>
            </a:endParaRPr>
          </a:p>
          <a:p>
            <a:pPr>
              <a:spcBef>
                <a:spcPts val="300"/>
              </a:spcBef>
              <a:buFont typeface="Arial"/>
              <a:buChar char="•"/>
            </a:pPr>
            <a:r>
              <a:rPr lang="en-US" b="1" dirty="0">
                <a:solidFill>
                  <a:srgbClr val="FFFFFF"/>
                </a:solidFill>
              </a:rPr>
              <a:t>Be careful about </a:t>
            </a:r>
            <a:r>
              <a:rPr lang="en-US" b="1" dirty="0" err="1">
                <a:solidFill>
                  <a:srgbClr val="FFFFFF"/>
                </a:solidFill>
              </a:rPr>
              <a:t>microinequities</a:t>
            </a:r>
            <a:endParaRPr lang="en-US" dirty="0">
              <a:solidFill>
                <a:srgbClr val="FFFFFF"/>
              </a:solidFill>
            </a:endParaRPr>
          </a:p>
        </p:txBody>
      </p:sp>
    </p:spTree>
    <p:extLst>
      <p:ext uri="{BB962C8B-B14F-4D97-AF65-F5344CB8AC3E}">
        <p14:creationId xmlns:p14="http://schemas.microsoft.com/office/powerpoint/2010/main" val="12878667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err="1">
                <a:solidFill>
                  <a:srgbClr val="FFFFFF"/>
                </a:solidFill>
              </a:rPr>
              <a:t>Microinequities</a:t>
            </a:r>
            <a:br>
              <a:rPr lang="en-US" dirty="0">
                <a:solidFill>
                  <a:srgbClr val="FFFFFF"/>
                </a:solidFill>
              </a:rPr>
            </a:br>
            <a:r>
              <a:rPr lang="en-US" sz="3100" dirty="0">
                <a:solidFill>
                  <a:srgbClr val="FFFFFF"/>
                </a:solidFill>
              </a:rPr>
              <a:t>Hall and Sandler (1982, 1993)</a:t>
            </a:r>
          </a:p>
        </p:txBody>
      </p:sp>
      <p:sp>
        <p:nvSpPr>
          <p:cNvPr id="6" name="Content Placeholder 5"/>
          <p:cNvSpPr>
            <a:spLocks noGrp="1"/>
          </p:cNvSpPr>
          <p:nvPr>
            <p:ph idx="1"/>
          </p:nvPr>
        </p:nvSpPr>
        <p:spPr/>
        <p:txBody>
          <a:bodyPr>
            <a:normAutofit fontScale="85000" lnSpcReduction="10000"/>
          </a:bodyPr>
          <a:lstStyle/>
          <a:p>
            <a:pPr marL="0" indent="0">
              <a:buNone/>
            </a:pPr>
            <a:r>
              <a:rPr lang="en-US" dirty="0">
                <a:solidFill>
                  <a:srgbClr val="FFFFFF"/>
                </a:solidFill>
              </a:rPr>
              <a:t>Male students</a:t>
            </a:r>
          </a:p>
          <a:p>
            <a:r>
              <a:rPr lang="en-US" dirty="0">
                <a:solidFill>
                  <a:srgbClr val="FFFFFF"/>
                </a:solidFill>
              </a:rPr>
              <a:t>tend to get more eye contact</a:t>
            </a:r>
          </a:p>
          <a:p>
            <a:r>
              <a:rPr lang="en-US" dirty="0">
                <a:solidFill>
                  <a:srgbClr val="FFFFFF"/>
                </a:solidFill>
              </a:rPr>
              <a:t>are called on more</a:t>
            </a:r>
          </a:p>
          <a:p>
            <a:r>
              <a:rPr lang="en-US" dirty="0">
                <a:solidFill>
                  <a:srgbClr val="FFFFFF"/>
                </a:solidFill>
              </a:rPr>
              <a:t>get more praise for answers</a:t>
            </a:r>
          </a:p>
          <a:p>
            <a:r>
              <a:rPr lang="en-US" dirty="0">
                <a:solidFill>
                  <a:srgbClr val="FFFFFF"/>
                </a:solidFill>
              </a:rPr>
              <a:t>are asked more follow-up questions</a:t>
            </a:r>
          </a:p>
          <a:p>
            <a:r>
              <a:rPr lang="en-US" dirty="0">
                <a:solidFill>
                  <a:srgbClr val="FFFFFF"/>
                </a:solidFill>
              </a:rPr>
              <a:t>have their names</a:t>
            </a:r>
            <a:r>
              <a:rPr lang="en-US" b="1" dirty="0">
                <a:solidFill>
                  <a:srgbClr val="FFFFFF"/>
                </a:solidFill>
              </a:rPr>
              <a:t> </a:t>
            </a:r>
            <a:r>
              <a:rPr lang="en-US" dirty="0">
                <a:solidFill>
                  <a:srgbClr val="FFFFFF"/>
                </a:solidFill>
              </a:rPr>
              <a:t>used more </a:t>
            </a:r>
          </a:p>
          <a:p>
            <a:r>
              <a:rPr lang="en-US" dirty="0">
                <a:solidFill>
                  <a:srgbClr val="FFFFFF"/>
                </a:solidFill>
              </a:rPr>
              <a:t>and are more regularly given credit for their contributions</a:t>
            </a:r>
          </a:p>
          <a:p>
            <a:pPr marL="0" indent="0">
              <a:buNone/>
            </a:pPr>
            <a:endParaRPr lang="en-US" dirty="0">
              <a:solidFill>
                <a:srgbClr val="FFFFFF"/>
              </a:solidFill>
            </a:endParaRPr>
          </a:p>
          <a:p>
            <a:pPr marL="0" indent="0">
              <a:buNone/>
            </a:pPr>
            <a:r>
              <a:rPr lang="en-US" dirty="0">
                <a:solidFill>
                  <a:srgbClr val="FFFFFF"/>
                </a:solidFill>
              </a:rPr>
              <a:t>…by generally well-meaning male AND female instructors.</a:t>
            </a:r>
          </a:p>
          <a:p>
            <a:endParaRPr lang="en-US" dirty="0">
              <a:solidFill>
                <a:srgbClr val="FFFFFF"/>
              </a:solidFill>
            </a:endParaRPr>
          </a:p>
        </p:txBody>
      </p:sp>
    </p:spTree>
    <p:extLst>
      <p:ext uri="{BB962C8B-B14F-4D97-AF65-F5344CB8AC3E}">
        <p14:creationId xmlns:p14="http://schemas.microsoft.com/office/powerpoint/2010/main" val="1638369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4445616" y="1648938"/>
            <a:ext cx="4243419" cy="445154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a:bodyPr>
          <a:lstStyle/>
          <a:p>
            <a:r>
              <a:rPr lang="en-US" dirty="0">
                <a:solidFill>
                  <a:srgbClr val="FFFFFF"/>
                </a:solidFill>
              </a:rPr>
              <a:t>Stereotype Threat</a:t>
            </a:r>
            <a:br>
              <a:rPr lang="en-US" dirty="0">
                <a:solidFill>
                  <a:srgbClr val="FFFFFF"/>
                </a:solidFill>
              </a:rPr>
            </a:br>
            <a:r>
              <a:rPr lang="en-US" sz="2200" dirty="0">
                <a:solidFill>
                  <a:srgbClr val="FFFFFF"/>
                </a:solidFill>
              </a:rPr>
              <a:t>Steele and Aronson (1995)</a:t>
            </a:r>
            <a:endParaRPr lang="en-US" dirty="0">
              <a:solidFill>
                <a:srgbClr val="FFFFFF"/>
              </a:solidFill>
            </a:endParaRPr>
          </a:p>
        </p:txBody>
      </p:sp>
      <p:sp>
        <p:nvSpPr>
          <p:cNvPr id="5" name="Content Placeholder 4"/>
          <p:cNvSpPr>
            <a:spLocks noGrp="1"/>
          </p:cNvSpPr>
          <p:nvPr>
            <p:ph sz="half" idx="1"/>
          </p:nvPr>
        </p:nvSpPr>
        <p:spPr>
          <a:xfrm>
            <a:off x="914400" y="2101850"/>
            <a:ext cx="3445602" cy="4114800"/>
          </a:xfrm>
        </p:spPr>
        <p:txBody>
          <a:bodyPr>
            <a:normAutofit/>
          </a:bodyPr>
          <a:lstStyle/>
          <a:p>
            <a:pPr marL="0" indent="0">
              <a:buNone/>
            </a:pPr>
            <a:r>
              <a:rPr lang="en-US" dirty="0">
                <a:solidFill>
                  <a:srgbClr val="FFFFFF"/>
                </a:solidFill>
              </a:rPr>
              <a:t>Simply activating an academic stereotype for a minority group before a test produces a decrement in performance!!</a:t>
            </a:r>
          </a:p>
          <a:p>
            <a:endParaRPr lang="en-US" dirty="0">
              <a:solidFill>
                <a:srgbClr val="FFFFFF"/>
              </a:solidFill>
            </a:endParaRPr>
          </a:p>
          <a:p>
            <a:endParaRPr lang="en-US" sz="2400" dirty="0">
              <a:solidFill>
                <a:srgbClr val="FFFFFF"/>
              </a:solidFill>
            </a:endParaRPr>
          </a:p>
        </p:txBody>
      </p:sp>
      <p:graphicFrame>
        <p:nvGraphicFramePr>
          <p:cNvPr id="6" name="Object 4"/>
          <p:cNvGraphicFramePr>
            <a:graphicFrameLocks noGrp="1" noChangeAspect="1"/>
          </p:cNvGraphicFramePr>
          <p:nvPr>
            <p:extLst>
              <p:ext uri="{D42A27DB-BD31-4B8C-83A1-F6EECF244321}">
                <p14:modId xmlns:p14="http://schemas.microsoft.com/office/powerpoint/2010/main" val="1548120753"/>
              </p:ext>
            </p:extLst>
          </p:nvPr>
        </p:nvGraphicFramePr>
        <p:xfrm>
          <a:off x="4507529" y="1757081"/>
          <a:ext cx="4256087" cy="4343400"/>
        </p:xfrm>
        <a:graphic>
          <a:graphicData uri="http://schemas.openxmlformats.org/presentationml/2006/ole">
            <mc:AlternateContent xmlns:mc="http://schemas.openxmlformats.org/markup-compatibility/2006">
              <mc:Choice xmlns:v="urn:schemas-microsoft-com:vml" Requires="v">
                <p:oleObj spid="_x0000_s1216" name="Worksheet" r:id="rId4" imgW="4254656" imgH="4346089" progId="Excel.Sheet.8">
                  <p:embed/>
                </p:oleObj>
              </mc:Choice>
              <mc:Fallback>
                <p:oleObj name="Worksheet" r:id="rId4" imgW="4254656" imgH="4346089"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7529" y="1757081"/>
                        <a:ext cx="4256087" cy="43434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955506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C8A42B-6B42-CE4E-B964-B5DEAC450810}"/>
              </a:ext>
            </a:extLst>
          </p:cNvPr>
          <p:cNvPicPr>
            <a:picLocks noChangeAspect="1"/>
          </p:cNvPicPr>
          <p:nvPr/>
        </p:nvPicPr>
        <p:blipFill>
          <a:blip r:embed="rId2"/>
          <a:stretch>
            <a:fillRect/>
          </a:stretch>
        </p:blipFill>
        <p:spPr>
          <a:xfrm>
            <a:off x="849772" y="2244166"/>
            <a:ext cx="7444456" cy="3683374"/>
          </a:xfrm>
          <a:prstGeom prst="rect">
            <a:avLst/>
          </a:prstGeom>
        </p:spPr>
      </p:pic>
      <p:sp>
        <p:nvSpPr>
          <p:cNvPr id="2" name="Title 1">
            <a:extLst>
              <a:ext uri="{FF2B5EF4-FFF2-40B4-BE49-F238E27FC236}">
                <a16:creationId xmlns:a16="http://schemas.microsoft.com/office/drawing/2014/main" id="{EEB15091-3A26-2545-8EAA-123FC6A67B5B}"/>
              </a:ext>
            </a:extLst>
          </p:cNvPr>
          <p:cNvSpPr>
            <a:spLocks noGrp="1"/>
          </p:cNvSpPr>
          <p:nvPr>
            <p:ph type="title"/>
          </p:nvPr>
        </p:nvSpPr>
        <p:spPr/>
        <p:txBody>
          <a:bodyPr>
            <a:normAutofit fontScale="90000"/>
          </a:bodyPr>
          <a:lstStyle/>
          <a:p>
            <a:r>
              <a:rPr lang="en-US" dirty="0"/>
              <a:t>Stereotype inoculation:</a:t>
            </a:r>
            <a:br>
              <a:rPr lang="en-US" dirty="0"/>
            </a:br>
            <a:r>
              <a:rPr lang="en-US" dirty="0"/>
              <a:t>representation matters</a:t>
            </a:r>
          </a:p>
        </p:txBody>
      </p:sp>
      <p:sp>
        <p:nvSpPr>
          <p:cNvPr id="3" name="Content Placeholder 2">
            <a:extLst>
              <a:ext uri="{FF2B5EF4-FFF2-40B4-BE49-F238E27FC236}">
                <a16:creationId xmlns:a16="http://schemas.microsoft.com/office/drawing/2014/main" id="{AEAB6851-15D1-1242-9246-08731DB29E99}"/>
              </a:ext>
            </a:extLst>
          </p:cNvPr>
          <p:cNvSpPr>
            <a:spLocks noGrp="1"/>
          </p:cNvSpPr>
          <p:nvPr>
            <p:ph idx="1"/>
          </p:nvPr>
        </p:nvSpPr>
        <p:spPr>
          <a:xfrm>
            <a:off x="457200" y="1600201"/>
            <a:ext cx="8229600" cy="914400"/>
          </a:xfrm>
        </p:spPr>
        <p:txBody>
          <a:bodyPr>
            <a:normAutofit fontScale="70000" lnSpcReduction="20000"/>
          </a:bodyPr>
          <a:lstStyle/>
          <a:p>
            <a:r>
              <a:rPr lang="en-US" dirty="0"/>
              <a:t>women’s own self-concept benefited from contact with female experts even though negative stereotypes about their gender and STEM remained active </a:t>
            </a:r>
          </a:p>
          <a:p>
            <a:endParaRPr lang="en-US" dirty="0"/>
          </a:p>
        </p:txBody>
      </p:sp>
      <p:sp>
        <p:nvSpPr>
          <p:cNvPr id="4" name="Slide Number Placeholder 3">
            <a:extLst>
              <a:ext uri="{FF2B5EF4-FFF2-40B4-BE49-F238E27FC236}">
                <a16:creationId xmlns:a16="http://schemas.microsoft.com/office/drawing/2014/main" id="{19ECCA3E-9DE1-6D44-B69C-C720C543D9AE}"/>
              </a:ext>
            </a:extLst>
          </p:cNvPr>
          <p:cNvSpPr>
            <a:spLocks noGrp="1"/>
          </p:cNvSpPr>
          <p:nvPr>
            <p:ph type="sldNum" sz="quarter" idx="12"/>
          </p:nvPr>
        </p:nvSpPr>
        <p:spPr/>
        <p:txBody>
          <a:bodyPr/>
          <a:lstStyle/>
          <a:p>
            <a:fld id="{884594FE-99CD-F442-BA18-026660834246}" type="slidenum">
              <a:rPr lang="en-US" smtClean="0"/>
              <a:t>63</a:t>
            </a:fld>
            <a:endParaRPr lang="en-US"/>
          </a:p>
        </p:txBody>
      </p:sp>
      <p:sp>
        <p:nvSpPr>
          <p:cNvPr id="6" name="Rectangle 5">
            <a:extLst>
              <a:ext uri="{FF2B5EF4-FFF2-40B4-BE49-F238E27FC236}">
                <a16:creationId xmlns:a16="http://schemas.microsoft.com/office/drawing/2014/main" id="{FCFAEF46-3BA2-134B-972A-ACB084FC7837}"/>
              </a:ext>
            </a:extLst>
          </p:cNvPr>
          <p:cNvSpPr/>
          <p:nvPr/>
        </p:nvSpPr>
        <p:spPr>
          <a:xfrm>
            <a:off x="64628" y="6119336"/>
            <a:ext cx="8229600" cy="738664"/>
          </a:xfrm>
          <a:prstGeom prst="rect">
            <a:avLst/>
          </a:prstGeom>
        </p:spPr>
        <p:txBody>
          <a:bodyPr wrap="square">
            <a:spAutoFit/>
          </a:bodyPr>
          <a:lstStyle/>
          <a:p>
            <a:r>
              <a:rPr lang="en-US" sz="1400" dirty="0"/>
              <a:t>Stout, J. G., Dasgupta, N., </a:t>
            </a:r>
            <a:r>
              <a:rPr lang="en-US" sz="1400" dirty="0" err="1"/>
              <a:t>Hunsinger</a:t>
            </a:r>
            <a:r>
              <a:rPr lang="en-US" sz="1400" dirty="0"/>
              <a:t>, M., &amp; McManus, M. A. (2011). </a:t>
            </a:r>
            <a:r>
              <a:rPr lang="en-US" sz="1400" dirty="0" err="1"/>
              <a:t>STEMing</a:t>
            </a:r>
            <a:r>
              <a:rPr lang="en-US" sz="1400" dirty="0"/>
              <a:t> the tide: using ingroup experts to inoculate women's self-concept in science, technology, engineering, and mathematics (STEM). </a:t>
            </a:r>
            <a:r>
              <a:rPr lang="en-US" sz="1400" i="1" dirty="0"/>
              <a:t>Journal of personality and social psychology</a:t>
            </a:r>
            <a:r>
              <a:rPr lang="en-US" sz="1400" dirty="0"/>
              <a:t>, </a:t>
            </a:r>
            <a:r>
              <a:rPr lang="en-US" sz="1400" i="1" dirty="0"/>
              <a:t>100</a:t>
            </a:r>
            <a:r>
              <a:rPr lang="en-US" sz="1400" dirty="0"/>
              <a:t>(2), 255</a:t>
            </a:r>
          </a:p>
        </p:txBody>
      </p:sp>
    </p:spTree>
    <p:extLst>
      <p:ext uri="{BB962C8B-B14F-4D97-AF65-F5344CB8AC3E}">
        <p14:creationId xmlns:p14="http://schemas.microsoft.com/office/powerpoint/2010/main" val="29908043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28" y="279774"/>
            <a:ext cx="9144000" cy="1249899"/>
          </a:xfrm>
          <a:prstGeom prst="rect">
            <a:avLst/>
          </a:prstGeom>
        </p:spPr>
      </p:pic>
      <p:pic>
        <p:nvPicPr>
          <p:cNvPr id="3" name="Picture 2"/>
          <p:cNvPicPr>
            <a:picLocks noChangeAspect="1"/>
          </p:cNvPicPr>
          <p:nvPr/>
        </p:nvPicPr>
        <p:blipFill>
          <a:blip r:embed="rId4"/>
          <a:stretch>
            <a:fillRect/>
          </a:stretch>
        </p:blipFill>
        <p:spPr>
          <a:xfrm>
            <a:off x="491253" y="1564983"/>
            <a:ext cx="8162267" cy="5028448"/>
          </a:xfrm>
          <a:prstGeom prst="rect">
            <a:avLst/>
          </a:prstGeom>
        </p:spPr>
      </p:pic>
      <p:sp>
        <p:nvSpPr>
          <p:cNvPr id="4" name="Slide Number Placeholder 3"/>
          <p:cNvSpPr>
            <a:spLocks noGrp="1"/>
          </p:cNvSpPr>
          <p:nvPr>
            <p:ph type="sldNum" sz="quarter" idx="12"/>
          </p:nvPr>
        </p:nvSpPr>
        <p:spPr/>
        <p:txBody>
          <a:bodyPr/>
          <a:lstStyle/>
          <a:p>
            <a:fld id="{884594FE-99CD-F442-BA18-026660834246}" type="slidenum">
              <a:rPr lang="en-US" smtClean="0"/>
              <a:t>64</a:t>
            </a:fld>
            <a:endParaRPr lang="en-US"/>
          </a:p>
        </p:txBody>
      </p:sp>
    </p:spTree>
    <p:extLst>
      <p:ext uri="{BB962C8B-B14F-4D97-AF65-F5344CB8AC3E}">
        <p14:creationId xmlns:p14="http://schemas.microsoft.com/office/powerpoint/2010/main" val="39337532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28" y="279774"/>
            <a:ext cx="9144000" cy="1249899"/>
          </a:xfrm>
          <a:prstGeom prst="rect">
            <a:avLst/>
          </a:prstGeom>
        </p:spPr>
      </p:pic>
      <p:sp>
        <p:nvSpPr>
          <p:cNvPr id="4" name="Slide Number Placeholder 3"/>
          <p:cNvSpPr>
            <a:spLocks noGrp="1"/>
          </p:cNvSpPr>
          <p:nvPr>
            <p:ph type="sldNum" sz="quarter" idx="12"/>
          </p:nvPr>
        </p:nvSpPr>
        <p:spPr/>
        <p:txBody>
          <a:bodyPr/>
          <a:lstStyle/>
          <a:p>
            <a:fld id="{884594FE-99CD-F442-BA18-026660834246}" type="slidenum">
              <a:rPr lang="en-US" smtClean="0"/>
              <a:t>65</a:t>
            </a:fld>
            <a:endParaRPr lang="en-US"/>
          </a:p>
        </p:txBody>
      </p:sp>
      <p:pic>
        <p:nvPicPr>
          <p:cNvPr id="5" name="Picture 4"/>
          <p:cNvPicPr>
            <a:picLocks noChangeAspect="1"/>
          </p:cNvPicPr>
          <p:nvPr/>
        </p:nvPicPr>
        <p:blipFill>
          <a:blip r:embed="rId4"/>
          <a:stretch>
            <a:fillRect/>
          </a:stretch>
        </p:blipFill>
        <p:spPr>
          <a:xfrm>
            <a:off x="727958" y="1674724"/>
            <a:ext cx="7782952" cy="4567460"/>
          </a:xfrm>
          <a:prstGeom prst="rect">
            <a:avLst/>
          </a:prstGeom>
        </p:spPr>
      </p:pic>
    </p:spTree>
    <p:extLst>
      <p:ext uri="{BB962C8B-B14F-4D97-AF65-F5344CB8AC3E}">
        <p14:creationId xmlns:p14="http://schemas.microsoft.com/office/powerpoint/2010/main" val="21842581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Implicit bias</a:t>
            </a:r>
          </a:p>
        </p:txBody>
      </p:sp>
      <p:sp>
        <p:nvSpPr>
          <p:cNvPr id="3" name="Content Placeholder 2"/>
          <p:cNvSpPr>
            <a:spLocks noGrp="1"/>
          </p:cNvSpPr>
          <p:nvPr>
            <p:ph idx="1"/>
          </p:nvPr>
        </p:nvSpPr>
        <p:spPr/>
        <p:txBody>
          <a:bodyPr>
            <a:normAutofit/>
          </a:bodyPr>
          <a:lstStyle/>
          <a:p>
            <a:r>
              <a:rPr lang="en-US" b="1" dirty="0"/>
              <a:t>EVERYONE HAS BIAS… </a:t>
            </a:r>
            <a:r>
              <a:rPr lang="en-US" i="1" dirty="0"/>
              <a:t>Know your own.</a:t>
            </a:r>
          </a:p>
          <a:p>
            <a:pPr lvl="1"/>
            <a:r>
              <a:rPr lang="en-US" u="sng" dirty="0">
                <a:hlinkClick r:id="rId3"/>
              </a:rPr>
              <a:t>https://implicit.harvard.edu/</a:t>
            </a:r>
            <a:r>
              <a:rPr lang="en-US" dirty="0">
                <a:hlinkClick r:id="rId3"/>
              </a:rPr>
              <a:t>self-assessment</a:t>
            </a:r>
            <a:endParaRPr lang="en-US" dirty="0"/>
          </a:p>
          <a:p>
            <a:r>
              <a:rPr lang="en-US" dirty="0">
                <a:solidFill>
                  <a:schemeClr val="bg1"/>
                </a:solidFill>
              </a:rPr>
              <a:t>Stereotype threat and stereotype inoculation</a:t>
            </a:r>
          </a:p>
          <a:p>
            <a:pPr lvl="1"/>
            <a:r>
              <a:rPr lang="en-US" dirty="0">
                <a:solidFill>
                  <a:schemeClr val="bg1"/>
                </a:solidFill>
              </a:rPr>
              <a:t>Representation matters</a:t>
            </a:r>
          </a:p>
          <a:p>
            <a:pPr lvl="1"/>
            <a:r>
              <a:rPr lang="en-US" dirty="0">
                <a:solidFill>
                  <a:schemeClr val="bg1"/>
                </a:solidFill>
              </a:rPr>
              <a:t>Stout, </a:t>
            </a:r>
            <a:r>
              <a:rPr lang="en-US" dirty="0" err="1">
                <a:solidFill>
                  <a:schemeClr val="bg1"/>
                </a:solidFill>
              </a:rPr>
              <a:t>Dasgupta</a:t>
            </a:r>
            <a:r>
              <a:rPr lang="en-US" dirty="0">
                <a:solidFill>
                  <a:schemeClr val="bg1"/>
                </a:solidFill>
              </a:rPr>
              <a:t> et al (2011)</a:t>
            </a:r>
          </a:p>
          <a:p>
            <a:r>
              <a:rPr lang="en-US" dirty="0">
                <a:solidFill>
                  <a:schemeClr val="bg1"/>
                </a:solidFill>
              </a:rPr>
              <a:t>Racial spotlighting and racial ignoring</a:t>
            </a:r>
          </a:p>
          <a:p>
            <a:pPr lvl="1"/>
            <a:r>
              <a:rPr lang="en-US" dirty="0">
                <a:solidFill>
                  <a:schemeClr val="bg1"/>
                </a:solidFill>
              </a:rPr>
              <a:t>Additional stresses on minority students</a:t>
            </a:r>
          </a:p>
          <a:p>
            <a:pPr lvl="1"/>
            <a:r>
              <a:rPr lang="en-US" dirty="0">
                <a:solidFill>
                  <a:schemeClr val="bg1"/>
                </a:solidFill>
              </a:rPr>
              <a:t>Carter Andrews D (2012)</a:t>
            </a:r>
          </a:p>
        </p:txBody>
      </p:sp>
      <p:sp>
        <p:nvSpPr>
          <p:cNvPr id="4" name="Slide Number Placeholder 3"/>
          <p:cNvSpPr>
            <a:spLocks noGrp="1"/>
          </p:cNvSpPr>
          <p:nvPr>
            <p:ph type="sldNum" sz="quarter" idx="12"/>
          </p:nvPr>
        </p:nvSpPr>
        <p:spPr/>
        <p:txBody>
          <a:bodyPr/>
          <a:lstStyle/>
          <a:p>
            <a:fld id="{884594FE-99CD-F442-BA18-026660834246}" type="slidenum">
              <a:rPr lang="en-US" smtClean="0"/>
              <a:t>66</a:t>
            </a:fld>
            <a:endParaRPr lang="en-US"/>
          </a:p>
        </p:txBody>
      </p:sp>
    </p:spTree>
    <p:extLst>
      <p:ext uri="{BB962C8B-B14F-4D97-AF65-F5344CB8AC3E}">
        <p14:creationId xmlns:p14="http://schemas.microsoft.com/office/powerpoint/2010/main" val="25220950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1768908"/>
          </a:xfrm>
          <a:prstGeom prst="rect">
            <a:avLst/>
          </a:prstGeom>
        </p:spPr>
      </p:pic>
      <p:sp>
        <p:nvSpPr>
          <p:cNvPr id="4" name="Content Placeholder 3"/>
          <p:cNvSpPr>
            <a:spLocks noGrp="1"/>
          </p:cNvSpPr>
          <p:nvPr>
            <p:ph idx="1"/>
          </p:nvPr>
        </p:nvSpPr>
        <p:spPr>
          <a:xfrm>
            <a:off x="457200" y="1972212"/>
            <a:ext cx="8229600" cy="4525963"/>
          </a:xfrm>
        </p:spPr>
        <p:txBody>
          <a:bodyPr>
            <a:noAutofit/>
          </a:bodyPr>
          <a:lstStyle/>
          <a:p>
            <a:pPr>
              <a:lnSpc>
                <a:spcPct val="90000"/>
              </a:lnSpc>
            </a:pPr>
            <a:r>
              <a:rPr lang="en-US" sz="2800" dirty="0"/>
              <a:t>Intervention #1: Integrate culturally inclusive and relevant content (“</a:t>
            </a:r>
            <a:r>
              <a:rPr lang="en-US" sz="2800" i="1" dirty="0"/>
              <a:t>decolonize your syllabus</a:t>
            </a:r>
            <a:r>
              <a:rPr lang="en-US" sz="2800" dirty="0"/>
              <a:t>”)</a:t>
            </a:r>
          </a:p>
          <a:p>
            <a:pPr>
              <a:lnSpc>
                <a:spcPct val="90000"/>
              </a:lnSpc>
            </a:pPr>
            <a:r>
              <a:rPr lang="en-US" sz="2800" dirty="0"/>
              <a:t>#2: Decrease the potential intimidation students feel towards instructors</a:t>
            </a:r>
          </a:p>
          <a:p>
            <a:pPr>
              <a:lnSpc>
                <a:spcPct val="90000"/>
              </a:lnSpc>
            </a:pPr>
            <a:r>
              <a:rPr lang="en-US" sz="2800" dirty="0"/>
              <a:t>#3: Get students involved with supplemental instruction</a:t>
            </a:r>
          </a:p>
          <a:p>
            <a:pPr>
              <a:lnSpc>
                <a:spcPct val="90000"/>
              </a:lnSpc>
            </a:pPr>
            <a:r>
              <a:rPr lang="en-US" sz="2800" dirty="0"/>
              <a:t>#4: Be intentional about how student groups and project teams are formed (CATME).</a:t>
            </a:r>
          </a:p>
          <a:p>
            <a:pPr>
              <a:lnSpc>
                <a:spcPct val="90000"/>
              </a:lnSpc>
            </a:pPr>
            <a:r>
              <a:rPr lang="en-US" sz="2800" dirty="0"/>
              <a:t>#5: Work with TAs and other instructors in class.</a:t>
            </a:r>
          </a:p>
          <a:p>
            <a:pPr>
              <a:lnSpc>
                <a:spcPct val="90000"/>
              </a:lnSpc>
            </a:pPr>
            <a:r>
              <a:rPr lang="en-US" sz="2800" dirty="0"/>
              <a:t>#6: Use inclusive teaching practices.</a:t>
            </a:r>
          </a:p>
        </p:txBody>
      </p:sp>
      <p:sp>
        <p:nvSpPr>
          <p:cNvPr id="5" name="Slide Number Placeholder 4"/>
          <p:cNvSpPr>
            <a:spLocks noGrp="1"/>
          </p:cNvSpPr>
          <p:nvPr>
            <p:ph type="sldNum" sz="quarter" idx="12"/>
          </p:nvPr>
        </p:nvSpPr>
        <p:spPr/>
        <p:txBody>
          <a:bodyPr/>
          <a:lstStyle/>
          <a:p>
            <a:fld id="{884594FE-99CD-F442-BA18-026660834246}" type="slidenum">
              <a:rPr lang="en-US" smtClean="0"/>
              <a:t>67</a:t>
            </a:fld>
            <a:endParaRPr lang="en-US"/>
          </a:p>
        </p:txBody>
      </p:sp>
    </p:spTree>
    <p:extLst>
      <p:ext uri="{BB962C8B-B14F-4D97-AF65-F5344CB8AC3E}">
        <p14:creationId xmlns:p14="http://schemas.microsoft.com/office/powerpoint/2010/main" val="41224337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Imposter syndrome</a:t>
            </a:r>
          </a:p>
        </p:txBody>
      </p:sp>
      <p:sp>
        <p:nvSpPr>
          <p:cNvPr id="6" name="Slide Number Placeholder 5"/>
          <p:cNvSpPr>
            <a:spLocks noGrp="1"/>
          </p:cNvSpPr>
          <p:nvPr>
            <p:ph type="sldNum" sz="quarter" idx="12"/>
          </p:nvPr>
        </p:nvSpPr>
        <p:spPr/>
        <p:txBody>
          <a:bodyPr/>
          <a:lstStyle/>
          <a:p>
            <a:fld id="{884594FE-99CD-F442-BA18-026660834246}" type="slidenum">
              <a:rPr lang="en-US" smtClean="0"/>
              <a:t>68</a:t>
            </a:fld>
            <a:endParaRPr lang="en-US"/>
          </a:p>
        </p:txBody>
      </p:sp>
      <p:pic>
        <p:nvPicPr>
          <p:cNvPr id="4" name="Picture 3" descr="impostor-syndrome-cartoon-823x102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617" y="1192977"/>
            <a:ext cx="4487206" cy="5583110"/>
          </a:xfrm>
          <a:prstGeom prst="rect">
            <a:avLst/>
          </a:prstGeom>
        </p:spPr>
      </p:pic>
      <p:pic>
        <p:nvPicPr>
          <p:cNvPr id="5" name="Picture 4" descr="imposter-syndrome-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6942" y="2132979"/>
            <a:ext cx="4634425" cy="2792851"/>
          </a:xfrm>
          <a:prstGeom prst="rect">
            <a:avLst/>
          </a:prstGeom>
        </p:spPr>
      </p:pic>
    </p:spTree>
    <p:extLst>
      <p:ext uri="{BB962C8B-B14F-4D97-AF65-F5344CB8AC3E}">
        <p14:creationId xmlns:p14="http://schemas.microsoft.com/office/powerpoint/2010/main" val="15074014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Evidence-based STEM Teaching</a:t>
            </a:r>
          </a:p>
        </p:txBody>
      </p:sp>
      <p:sp>
        <p:nvSpPr>
          <p:cNvPr id="8" name="Content Placeholder 7"/>
          <p:cNvSpPr>
            <a:spLocks noGrp="1"/>
          </p:cNvSpPr>
          <p:nvPr>
            <p:ph sz="half" idx="1"/>
          </p:nvPr>
        </p:nvSpPr>
        <p:spPr/>
        <p:txBody>
          <a:bodyPr>
            <a:normAutofit fontScale="85000" lnSpcReduction="20000"/>
          </a:bodyPr>
          <a:lstStyle/>
          <a:p>
            <a:pPr marL="514350" indent="-514350">
              <a:lnSpc>
                <a:spcPct val="110000"/>
              </a:lnSpc>
              <a:buFont typeface="+mj-lt"/>
              <a:buAutoNum type="arabicPeriod"/>
            </a:pPr>
            <a:r>
              <a:rPr lang="en-US" dirty="0"/>
              <a:t>Principles of Learning</a:t>
            </a:r>
          </a:p>
          <a:p>
            <a:pPr marL="914400" lvl="1" indent="-514350">
              <a:lnSpc>
                <a:spcPct val="110000"/>
              </a:lnSpc>
              <a:buFont typeface="+mj-lt"/>
              <a:buAutoNum type="arabicPeriod"/>
            </a:pPr>
            <a:r>
              <a:rPr lang="en-US" dirty="0"/>
              <a:t>Prior Knowledge</a:t>
            </a:r>
          </a:p>
          <a:p>
            <a:pPr marL="914400" lvl="1" indent="-514350">
              <a:lnSpc>
                <a:spcPct val="110000"/>
              </a:lnSpc>
              <a:buFont typeface="+mj-lt"/>
              <a:buAutoNum type="arabicPeriod"/>
            </a:pPr>
            <a:r>
              <a:rPr lang="en-US" dirty="0"/>
              <a:t>Knowledge Organization</a:t>
            </a:r>
          </a:p>
          <a:p>
            <a:pPr marL="914400" lvl="1" indent="-514350">
              <a:lnSpc>
                <a:spcPct val="110000"/>
              </a:lnSpc>
              <a:buFont typeface="+mj-lt"/>
              <a:buAutoNum type="arabicPeriod"/>
            </a:pPr>
            <a:r>
              <a:rPr lang="en-US" dirty="0"/>
              <a:t>Motivation &amp; Learning</a:t>
            </a:r>
          </a:p>
          <a:p>
            <a:pPr marL="914400" lvl="1" indent="-514350">
              <a:lnSpc>
                <a:spcPct val="110000"/>
              </a:lnSpc>
              <a:buFont typeface="+mj-lt"/>
              <a:buAutoNum type="arabicPeriod"/>
            </a:pPr>
            <a:r>
              <a:rPr lang="en-US" dirty="0"/>
              <a:t>Practice and Feedback</a:t>
            </a:r>
          </a:p>
          <a:p>
            <a:pPr marL="514350" indent="-514350">
              <a:lnSpc>
                <a:spcPct val="110000"/>
              </a:lnSpc>
              <a:buFont typeface="+mj-lt"/>
              <a:buAutoNum type="arabicPeriod"/>
            </a:pPr>
            <a:r>
              <a:rPr lang="en-US" dirty="0"/>
              <a:t>Learning Objectives</a:t>
            </a:r>
          </a:p>
          <a:p>
            <a:pPr marL="514350" indent="-514350">
              <a:lnSpc>
                <a:spcPct val="110000"/>
              </a:lnSpc>
              <a:buFont typeface="+mj-lt"/>
              <a:buAutoNum type="arabicPeriod"/>
            </a:pPr>
            <a:r>
              <a:rPr lang="en-US" dirty="0"/>
              <a:t>Assessment</a:t>
            </a:r>
          </a:p>
          <a:p>
            <a:pPr marL="514350" indent="-514350">
              <a:lnSpc>
                <a:spcPct val="110000"/>
              </a:lnSpc>
              <a:buFont typeface="+mj-lt"/>
              <a:buAutoNum type="arabicPeriod"/>
            </a:pPr>
            <a:r>
              <a:rPr lang="en-US" dirty="0"/>
              <a:t>Active Learning</a:t>
            </a:r>
          </a:p>
          <a:p>
            <a:pPr marL="514350" indent="-514350">
              <a:lnSpc>
                <a:spcPct val="110000"/>
              </a:lnSpc>
              <a:buFont typeface="+mj-lt"/>
              <a:buAutoNum type="arabicPeriod"/>
            </a:pPr>
            <a:r>
              <a:rPr lang="en-US" dirty="0"/>
              <a:t>Inclusive Teaching</a:t>
            </a:r>
          </a:p>
        </p:txBody>
      </p:sp>
      <p:sp>
        <p:nvSpPr>
          <p:cNvPr id="9" name="Content Placeholder 8"/>
          <p:cNvSpPr>
            <a:spLocks noGrp="1"/>
          </p:cNvSpPr>
          <p:nvPr>
            <p:ph sz="half" idx="2"/>
          </p:nvPr>
        </p:nvSpPr>
        <p:spPr>
          <a:xfrm>
            <a:off x="4355353" y="1600200"/>
            <a:ext cx="4331447" cy="4525963"/>
          </a:xfrm>
        </p:spPr>
        <p:txBody>
          <a:bodyPr>
            <a:normAutofit fontScale="85000" lnSpcReduction="20000"/>
          </a:bodyPr>
          <a:lstStyle/>
          <a:p>
            <a:pPr marL="514350" indent="-514350">
              <a:lnSpc>
                <a:spcPct val="110000"/>
              </a:lnSpc>
              <a:buFont typeface="+mj-lt"/>
              <a:buAutoNum type="arabicPeriod"/>
            </a:pPr>
            <a:r>
              <a:rPr lang="en-US" dirty="0"/>
              <a:t>Describe the 8-week CIRTL MOOC</a:t>
            </a:r>
            <a:r>
              <a:rPr lang="en-US" u="sng" dirty="0"/>
              <a:t> </a:t>
            </a:r>
            <a:r>
              <a:rPr lang="en-US" u="sng" dirty="0">
                <a:effectLst/>
              </a:rPr>
              <a:t>An Introduction to Evidence-Based Undergraduate STEM Teaching. </a:t>
            </a:r>
          </a:p>
          <a:p>
            <a:pPr marL="514350" indent="-514350">
              <a:lnSpc>
                <a:spcPct val="110000"/>
              </a:lnSpc>
              <a:buFont typeface="+mj-lt"/>
              <a:buAutoNum type="arabicPeriod"/>
            </a:pPr>
            <a:r>
              <a:rPr lang="en-US" dirty="0"/>
              <a:t>Identify some tools that you can use to improve STEM learning outcomes for undergraduate students. </a:t>
            </a:r>
          </a:p>
          <a:p>
            <a:pPr marL="514350" indent="-514350">
              <a:lnSpc>
                <a:spcPct val="110000"/>
              </a:lnSpc>
              <a:buFont typeface="+mj-lt"/>
              <a:buAutoNum type="arabicPeriod"/>
            </a:pPr>
            <a:r>
              <a:rPr lang="en-US" dirty="0"/>
              <a:t>Feel enabled to incorporate one or two new ideas into your teaching. </a:t>
            </a:r>
          </a:p>
          <a:p>
            <a:pPr>
              <a:lnSpc>
                <a:spcPct val="110000"/>
              </a:lnSpc>
            </a:pPr>
            <a:endParaRPr lang="en-US" dirty="0"/>
          </a:p>
        </p:txBody>
      </p:sp>
      <p:sp>
        <p:nvSpPr>
          <p:cNvPr id="2" name="Slide Number Placeholder 1"/>
          <p:cNvSpPr>
            <a:spLocks noGrp="1"/>
          </p:cNvSpPr>
          <p:nvPr>
            <p:ph type="sldNum" sz="quarter" idx="12"/>
          </p:nvPr>
        </p:nvSpPr>
        <p:spPr/>
        <p:txBody>
          <a:bodyPr/>
          <a:lstStyle/>
          <a:p>
            <a:fld id="{884594FE-99CD-F442-BA18-026660834246}" type="slidenum">
              <a:rPr lang="en-US" smtClean="0"/>
              <a:t>69</a:t>
            </a:fld>
            <a:endParaRPr lang="en-US"/>
          </a:p>
        </p:txBody>
      </p:sp>
    </p:spTree>
    <p:extLst>
      <p:ext uri="{BB962C8B-B14F-4D97-AF65-F5344CB8AC3E}">
        <p14:creationId xmlns:p14="http://schemas.microsoft.com/office/powerpoint/2010/main" val="4278853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796"/>
            <a:ext cx="8229600" cy="974904"/>
          </a:xfrm>
        </p:spPr>
        <p:txBody>
          <a:bodyPr>
            <a:normAutofit/>
          </a:bodyPr>
          <a:lstStyle/>
          <a:p>
            <a:r>
              <a:rPr lang="en-US" dirty="0"/>
              <a:t>References</a:t>
            </a:r>
          </a:p>
        </p:txBody>
      </p:sp>
      <p:sp>
        <p:nvSpPr>
          <p:cNvPr id="3" name="Content Placeholder 2"/>
          <p:cNvSpPr>
            <a:spLocks noGrp="1"/>
          </p:cNvSpPr>
          <p:nvPr>
            <p:ph idx="1"/>
          </p:nvPr>
        </p:nvSpPr>
        <p:spPr>
          <a:xfrm>
            <a:off x="457200" y="913684"/>
            <a:ext cx="8229600" cy="5503076"/>
          </a:xfrm>
        </p:spPr>
        <p:txBody>
          <a:bodyPr>
            <a:noAutofit/>
          </a:bodyPr>
          <a:lstStyle/>
          <a:p>
            <a:pPr>
              <a:lnSpc>
                <a:spcPct val="80000"/>
              </a:lnSpc>
            </a:pPr>
            <a:r>
              <a:rPr lang="en-US" sz="1200" dirty="0"/>
              <a:t>Bain, K. "What the best college teachers do. 2004." Cambridge, MA: Harvard (2004).</a:t>
            </a:r>
          </a:p>
          <a:p>
            <a:pPr>
              <a:lnSpc>
                <a:spcPct val="80000"/>
              </a:lnSpc>
            </a:pPr>
            <a:r>
              <a:rPr lang="en-US" sz="1200" dirty="0"/>
              <a:t>Blackwell, Lisa S., Kali H. </a:t>
            </a:r>
            <a:r>
              <a:rPr lang="en-US" sz="1200" dirty="0" err="1"/>
              <a:t>Trzesniewski</a:t>
            </a:r>
            <a:r>
              <a:rPr lang="en-US" sz="1200" dirty="0"/>
              <a:t>, and Carol </a:t>
            </a:r>
            <a:r>
              <a:rPr lang="en-US" sz="1200" dirty="0" err="1"/>
              <a:t>Sorich</a:t>
            </a:r>
            <a:r>
              <a:rPr lang="en-US" sz="1200" dirty="0"/>
              <a:t> Dweck. "Implicit theories of intelligence predict achievement across an adolescent transition: A longitudinal study and an intervention." Child development 78.1 (2007): 246-263.</a:t>
            </a:r>
          </a:p>
          <a:p>
            <a:pPr>
              <a:lnSpc>
                <a:spcPct val="80000"/>
              </a:lnSpc>
            </a:pPr>
            <a:r>
              <a:rPr lang="en-US" sz="1200" dirty="0" err="1"/>
              <a:t>Bonwell</a:t>
            </a:r>
            <a:r>
              <a:rPr lang="en-US" sz="1200" dirty="0"/>
              <a:t> CC &amp; JA </a:t>
            </a:r>
            <a:r>
              <a:rPr lang="en-US" sz="1200" dirty="0" err="1"/>
              <a:t>Eison</a:t>
            </a:r>
            <a:r>
              <a:rPr lang="en-US" sz="1200" dirty="0"/>
              <a:t> (1991). Active Learning: Creating excitement in the classroom. Washington, DC: The George Washington University, School of Education and Human Development.</a:t>
            </a:r>
          </a:p>
          <a:p>
            <a:pPr>
              <a:lnSpc>
                <a:spcPct val="80000"/>
              </a:lnSpc>
            </a:pPr>
            <a:r>
              <a:rPr lang="en-US" sz="1200" dirty="0"/>
              <a:t>Carter Andrews, Dorinda J. "Black achievers’ experiences with racial spotlighting and ignoring in a predominantly White high school." </a:t>
            </a:r>
            <a:r>
              <a:rPr lang="en-US" sz="1200" i="1" dirty="0"/>
              <a:t>Teachers College Record</a:t>
            </a:r>
            <a:r>
              <a:rPr lang="en-US" sz="1200" dirty="0"/>
              <a:t> 114.10 (2012): 1-46.</a:t>
            </a:r>
          </a:p>
          <a:p>
            <a:pPr>
              <a:lnSpc>
                <a:spcPct val="90000"/>
              </a:lnSpc>
            </a:pPr>
            <a:r>
              <a:rPr lang="en-US" sz="1200" dirty="0"/>
              <a:t>Chi, </a:t>
            </a:r>
            <a:r>
              <a:rPr lang="en-US" sz="1200" dirty="0" err="1"/>
              <a:t>Michelene</a:t>
            </a:r>
            <a:r>
              <a:rPr lang="en-US" sz="1200" dirty="0"/>
              <a:t> TH, and Rod D. Roscoe. "The processes and challenges of conceptual change." </a:t>
            </a:r>
            <a:r>
              <a:rPr lang="en-US" sz="1200" i="1" dirty="0"/>
              <a:t>Reconsidering conceptual change: Issues in theory and practice</a:t>
            </a:r>
            <a:r>
              <a:rPr lang="en-US" sz="1200" dirty="0"/>
              <a:t>. Springer, Dordrecht, 2002. 3-27.</a:t>
            </a:r>
          </a:p>
          <a:p>
            <a:pPr>
              <a:lnSpc>
                <a:spcPct val="90000"/>
              </a:lnSpc>
            </a:pPr>
            <a:r>
              <a:rPr lang="en-US" sz="1200" dirty="0"/>
              <a:t>Chi, M. "Self-explaining expository texts: The dual processes of generating inferences and repairing mental models." </a:t>
            </a:r>
            <a:r>
              <a:rPr lang="en-US" sz="1200" i="1" dirty="0"/>
              <a:t>Advances in instructional psychology</a:t>
            </a:r>
            <a:r>
              <a:rPr lang="en-US" sz="1200" dirty="0"/>
              <a:t> 5 (2000): 161-238.</a:t>
            </a:r>
          </a:p>
          <a:p>
            <a:pPr>
              <a:lnSpc>
                <a:spcPct val="90000"/>
              </a:lnSpc>
            </a:pPr>
            <a:r>
              <a:rPr lang="en-US" sz="1200" dirty="0"/>
              <a:t>Dweck, Carol S. "Mindsets and math/science achievement." (2014).</a:t>
            </a:r>
          </a:p>
          <a:p>
            <a:pPr>
              <a:lnSpc>
                <a:spcPct val="90000"/>
              </a:lnSpc>
            </a:pPr>
            <a:r>
              <a:rPr lang="en-US" sz="1200" dirty="0"/>
              <a:t>Freeman, S., Eddy, S. L., McDonough, M., Smith, M. K., </a:t>
            </a:r>
            <a:r>
              <a:rPr lang="en-US" sz="1200" dirty="0" err="1"/>
              <a:t>Okoroafor</a:t>
            </a:r>
            <a:r>
              <a:rPr lang="en-US" sz="1200" dirty="0"/>
              <a:t>, N., </a:t>
            </a:r>
            <a:r>
              <a:rPr lang="en-US" sz="1200" dirty="0" err="1"/>
              <a:t>Jordt</a:t>
            </a:r>
            <a:r>
              <a:rPr lang="en-US" sz="1200" dirty="0"/>
              <a:t>, H., &amp; </a:t>
            </a:r>
            <a:r>
              <a:rPr lang="en-US" sz="1200" dirty="0" err="1"/>
              <a:t>Wenderoth</a:t>
            </a:r>
            <a:r>
              <a:rPr lang="en-US" sz="1200" dirty="0"/>
              <a:t>, M. P. (2014). Active learning increases student performance in science, engineering, and mathematics. </a:t>
            </a:r>
            <a:r>
              <a:rPr lang="en-US" sz="1200" i="1" dirty="0"/>
              <a:t>Proceedings of the National Academy of Sciences</a:t>
            </a:r>
            <a:r>
              <a:rPr lang="en-US" sz="1200" dirty="0"/>
              <a:t>, </a:t>
            </a:r>
            <a:r>
              <a:rPr lang="en-US" sz="1200" i="1" dirty="0"/>
              <a:t>111</a:t>
            </a:r>
            <a:r>
              <a:rPr lang="en-US" sz="1200" dirty="0"/>
              <a:t>(23), 8410-8415.</a:t>
            </a:r>
          </a:p>
          <a:p>
            <a:pPr>
              <a:lnSpc>
                <a:spcPct val="90000"/>
              </a:lnSpc>
            </a:pPr>
            <a:r>
              <a:rPr lang="en-US" sz="1200" dirty="0"/>
              <a:t>Hall, Roberta M., and Bernice R. Sandler. "The Classroom Climate: A Chilly One for Women?." (1982).</a:t>
            </a:r>
          </a:p>
          <a:p>
            <a:pPr>
              <a:lnSpc>
                <a:spcPct val="90000"/>
              </a:lnSpc>
            </a:pPr>
            <a:r>
              <a:rPr lang="en-US" sz="1200" dirty="0"/>
              <a:t>Ishiyama, John T., and Stephen </a:t>
            </a:r>
            <a:r>
              <a:rPr lang="en-US" sz="1200" dirty="0" err="1"/>
              <a:t>Hartlaub</a:t>
            </a:r>
            <a:r>
              <a:rPr lang="en-US" sz="1200" dirty="0"/>
              <a:t>. "Does the wording of syllabi affect student course assessment in introductory political science classes?." PS: Political Science &amp; Politics 35.3 (2002): 567-570.</a:t>
            </a:r>
          </a:p>
          <a:p>
            <a:pPr>
              <a:lnSpc>
                <a:spcPct val="90000"/>
              </a:lnSpc>
            </a:pPr>
            <a:r>
              <a:rPr lang="en-US" sz="1200" dirty="0"/>
              <a:t>Mazur, E. (1996). </a:t>
            </a:r>
            <a:r>
              <a:rPr lang="en-US" sz="1200" i="1" dirty="0"/>
              <a:t>Peer instruction: A user’s manual</a:t>
            </a:r>
            <a:r>
              <a:rPr lang="en-US" sz="1200" dirty="0"/>
              <a:t>. Upper Saddle River, NJ: Prentice Hall. </a:t>
            </a:r>
          </a:p>
          <a:p>
            <a:pPr>
              <a:lnSpc>
                <a:spcPct val="90000"/>
              </a:lnSpc>
            </a:pPr>
            <a:r>
              <a:rPr lang="en-US" sz="1200" dirty="0"/>
              <a:t>Murayama, K., Matsumoto, M., </a:t>
            </a:r>
            <a:r>
              <a:rPr lang="en-US" sz="1200" dirty="0" err="1"/>
              <a:t>Izuma</a:t>
            </a:r>
            <a:r>
              <a:rPr lang="en-US" sz="1200" dirty="0"/>
              <a:t>, K., &amp; Matsumoto, K. (2010). Neural basis of the undermining effect of monetary reward on intrinsic motivation. Proceedings of the National Academy of Sciences, 107(49), 20911-20916.</a:t>
            </a:r>
          </a:p>
          <a:p>
            <a:pPr>
              <a:lnSpc>
                <a:spcPct val="90000"/>
              </a:lnSpc>
            </a:pPr>
            <a:r>
              <a:rPr lang="en-US" sz="1200" dirty="0"/>
              <a:t>Steele, C. M., &amp; Aronson, J. (1995). Stereotype threat and the intellectual test performance of African Americans. Journal of personality and social psychology, 69(5), 797.</a:t>
            </a:r>
          </a:p>
          <a:p>
            <a:pPr>
              <a:lnSpc>
                <a:spcPct val="90000"/>
              </a:lnSpc>
            </a:pPr>
            <a:r>
              <a:rPr lang="en-US" sz="1200" dirty="0"/>
              <a:t>Stout, J. G., </a:t>
            </a:r>
            <a:r>
              <a:rPr lang="en-US" sz="1200" dirty="0" err="1"/>
              <a:t>Dasgupta</a:t>
            </a:r>
            <a:r>
              <a:rPr lang="en-US" sz="1200" dirty="0"/>
              <a:t>, N., </a:t>
            </a:r>
            <a:r>
              <a:rPr lang="en-US" sz="1200" dirty="0" err="1"/>
              <a:t>Hunsinger</a:t>
            </a:r>
            <a:r>
              <a:rPr lang="en-US" sz="1200" dirty="0"/>
              <a:t>, M., &amp; McManus, M. A. (2011). </a:t>
            </a:r>
            <a:r>
              <a:rPr lang="en-US" sz="1200" dirty="0" err="1"/>
              <a:t>STEMing</a:t>
            </a:r>
            <a:r>
              <a:rPr lang="en-US" sz="1200" dirty="0"/>
              <a:t> the tide: using </a:t>
            </a:r>
            <a:r>
              <a:rPr lang="en-US" sz="1200" dirty="0" err="1"/>
              <a:t>ingroup</a:t>
            </a:r>
            <a:r>
              <a:rPr lang="en-US" sz="1200" dirty="0"/>
              <a:t> experts to inoculate women's self-concept in science, technology, engineering, and mathematics (STEM). </a:t>
            </a:r>
            <a:r>
              <a:rPr lang="en-US" sz="1200" i="1" dirty="0"/>
              <a:t>Journal of personality and social psychology</a:t>
            </a:r>
            <a:r>
              <a:rPr lang="en-US" sz="1200" dirty="0"/>
              <a:t>, </a:t>
            </a:r>
            <a:r>
              <a:rPr lang="en-US" sz="1200" i="1" dirty="0"/>
              <a:t>100</a:t>
            </a:r>
            <a:r>
              <a:rPr lang="en-US" sz="1200" dirty="0"/>
              <a:t>(2), 255.</a:t>
            </a:r>
          </a:p>
          <a:p>
            <a:pPr>
              <a:lnSpc>
                <a:spcPct val="90000"/>
              </a:lnSpc>
            </a:pPr>
            <a:r>
              <a:rPr lang="en-US" sz="1200" dirty="0"/>
              <a:t>Walton, G. M., &amp; Cohen, G. L. (2011). A brief social-belonging intervention improves academic and health outcomes of minority students. </a:t>
            </a:r>
            <a:r>
              <a:rPr lang="en-US" sz="1200" i="1" dirty="0"/>
              <a:t>Science</a:t>
            </a:r>
            <a:r>
              <a:rPr lang="en-US" sz="1200" dirty="0"/>
              <a:t>, </a:t>
            </a:r>
            <a:r>
              <a:rPr lang="en-US" sz="1200" i="1" dirty="0"/>
              <a:t>331</a:t>
            </a:r>
            <a:r>
              <a:rPr lang="en-US" sz="1200" dirty="0"/>
              <a:t>(6023), 1447-1451.</a:t>
            </a:r>
          </a:p>
          <a:p>
            <a:pPr>
              <a:lnSpc>
                <a:spcPct val="90000"/>
              </a:lnSpc>
            </a:pPr>
            <a:r>
              <a:rPr lang="en-US" sz="1200" dirty="0"/>
              <a:t>Yeager, David Scott, and Carol S. </a:t>
            </a:r>
            <a:r>
              <a:rPr lang="en-US" sz="1200" dirty="0" err="1"/>
              <a:t>Dweck</a:t>
            </a:r>
            <a:r>
              <a:rPr lang="en-US" sz="1200" dirty="0"/>
              <a:t>. "Mindsets that promote resilience: When students believe that personal characteristics can be developed." </a:t>
            </a:r>
            <a:r>
              <a:rPr lang="en-US" sz="1200" i="1" dirty="0"/>
              <a:t>Educational psychologist</a:t>
            </a:r>
            <a:r>
              <a:rPr lang="en-US" sz="1200" dirty="0"/>
              <a:t> 47.4 (2012): 302-314.</a:t>
            </a:r>
          </a:p>
        </p:txBody>
      </p:sp>
      <p:sp>
        <p:nvSpPr>
          <p:cNvPr id="4" name="Slide Number Placeholder 3"/>
          <p:cNvSpPr>
            <a:spLocks noGrp="1"/>
          </p:cNvSpPr>
          <p:nvPr>
            <p:ph type="sldNum" sz="quarter" idx="12"/>
          </p:nvPr>
        </p:nvSpPr>
        <p:spPr/>
        <p:txBody>
          <a:bodyPr/>
          <a:lstStyle/>
          <a:p>
            <a:fld id="{884594FE-99CD-F442-BA18-026660834246}" type="slidenum">
              <a:rPr lang="en-US" smtClean="0"/>
              <a:t>70</a:t>
            </a:fld>
            <a:endParaRPr lang="en-US"/>
          </a:p>
        </p:txBody>
      </p:sp>
    </p:spTree>
    <p:extLst>
      <p:ext uri="{BB962C8B-B14F-4D97-AF65-F5344CB8AC3E}">
        <p14:creationId xmlns:p14="http://schemas.microsoft.com/office/powerpoint/2010/main" val="10879103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6661</TotalTime>
  <Words>4932</Words>
  <Application>Microsoft Macintosh PowerPoint</Application>
  <PresentationFormat>On-screen Show (4:3)</PresentationFormat>
  <Paragraphs>636</Paragraphs>
  <Slides>70</Slides>
  <Notes>59</Notes>
  <HiddenSlides>1</HiddenSlides>
  <MMClips>0</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70</vt:i4>
      </vt:variant>
    </vt:vector>
  </HeadingPairs>
  <TitlesOfParts>
    <vt:vector size="85" baseType="lpstr">
      <vt:lpstr>ＭＳ Ｐゴシック</vt:lpstr>
      <vt:lpstr>ヒラギノ角ゴ ProN W3</vt:lpstr>
      <vt:lpstr>Arial</vt:lpstr>
      <vt:lpstr>Calibri</vt:lpstr>
      <vt:lpstr>Helvetica Neue</vt:lpstr>
      <vt:lpstr>Helvetica Neue Light</vt:lpstr>
      <vt:lpstr>Mangal</vt:lpstr>
      <vt:lpstr>Times New Roman</vt:lpstr>
      <vt:lpstr>Wingdings</vt:lpstr>
      <vt:lpstr>Wingdings 2</vt:lpstr>
      <vt:lpstr>Zapf Dingbats</vt:lpstr>
      <vt:lpstr>Office Theme</vt:lpstr>
      <vt:lpstr>Black</vt:lpstr>
      <vt:lpstr>1_Black</vt:lpstr>
      <vt:lpstr>Worksheet</vt:lpstr>
      <vt:lpstr>Evidence-based Undergraduate Teaching in STEM: I took a MOOC and it was good</vt:lpstr>
      <vt:lpstr>Learning Objectives</vt:lpstr>
      <vt:lpstr>An Introduction to Evidence-Based Undergraduate STEM Teaching</vt:lpstr>
      <vt:lpstr>It works!</vt:lpstr>
      <vt:lpstr>Evidence-based STEM Teaching</vt:lpstr>
      <vt:lpstr>Week 1. Principles of Learning, Principle #1: Prior Knowledge</vt:lpstr>
      <vt:lpstr>Categories of Misconceptions Adapted from Chi &amp; Roscoe (2002)</vt:lpstr>
      <vt:lpstr>Proposition-Level Misconceptions</vt:lpstr>
      <vt:lpstr>Flawed Mental Models</vt:lpstr>
      <vt:lpstr>Ontological Miscategorizations</vt:lpstr>
      <vt:lpstr>Ontological Miscategorizations</vt:lpstr>
      <vt:lpstr>Embedded Beliefs </vt:lpstr>
      <vt:lpstr>Principles of Learning, Principle #2: Knowledge Organization</vt:lpstr>
      <vt:lpstr>Principles of Learning, Principle #2: Knowledge Organization</vt:lpstr>
      <vt:lpstr>PowerPoint Presentation</vt:lpstr>
      <vt:lpstr>Principles of Learning, Principle #3: Motivation and Learning</vt:lpstr>
      <vt:lpstr>What motivates an undergraduate student to learn?</vt:lpstr>
      <vt:lpstr>PowerPoint Presentation</vt:lpstr>
      <vt:lpstr>Strategic Learning Bain (2004)</vt:lpstr>
      <vt:lpstr>Deep Learning Bain (2004)</vt:lpstr>
      <vt:lpstr>Principles of Learning, Principle #3: Motivation and Learning</vt:lpstr>
      <vt:lpstr>Principles of Learning, Principle #4: Practice and Feedback</vt:lpstr>
      <vt:lpstr>Feedback from the instructor</vt:lpstr>
      <vt:lpstr>Doodles</vt:lpstr>
      <vt:lpstr>Fieldwork</vt:lpstr>
      <vt:lpstr>Feedback from peers</vt:lpstr>
      <vt:lpstr>Peer Instruction</vt:lpstr>
      <vt:lpstr>Peer Assessment</vt:lpstr>
      <vt:lpstr>All-Skate</vt:lpstr>
      <vt:lpstr>Principles of Learning, Principle #3: Practice and Feedback</vt:lpstr>
      <vt:lpstr>Evidence-based STEM Teaching Outline</vt:lpstr>
      <vt:lpstr>Learning Objectives</vt:lpstr>
      <vt:lpstr>Learning Objectives “By the end of this class/lecture, students should be able to…”</vt:lpstr>
      <vt:lpstr>Bloom’s Taxonomy</vt:lpstr>
      <vt:lpstr>Check list for refining LOs</vt:lpstr>
      <vt:lpstr>Learning Objectives</vt:lpstr>
      <vt:lpstr>Evidence-based STEM Teaching Outline</vt:lpstr>
      <vt:lpstr>Assessment: who is it for?</vt:lpstr>
      <vt:lpstr>Self-assessment tool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Rubric Journaling Activity</vt:lpstr>
      <vt:lpstr>Evidence-based STEM Teaching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Evidence-based STEM Teaching Outline</vt:lpstr>
      <vt:lpstr>For more inclusive teaching,  normalize struggle.</vt:lpstr>
      <vt:lpstr>Tone Ishiyama &amp; Hartlaub (2002)</vt:lpstr>
      <vt:lpstr>Personal Interactions Astin (1997)</vt:lpstr>
      <vt:lpstr>Some guiding principles/strategies</vt:lpstr>
      <vt:lpstr>Microinequities Hall and Sandler (1982, 1993)</vt:lpstr>
      <vt:lpstr>Stereotype Threat Steele and Aronson (1995)</vt:lpstr>
      <vt:lpstr>Stereotype inoculation: representation matters</vt:lpstr>
      <vt:lpstr>PowerPoint Presentation</vt:lpstr>
      <vt:lpstr>PowerPoint Presentation</vt:lpstr>
      <vt:lpstr>Implicit bias</vt:lpstr>
      <vt:lpstr>PowerPoint Presentation</vt:lpstr>
      <vt:lpstr>Imposter syndrome</vt:lpstr>
      <vt:lpstr>Evidence-based STEM Teaching</vt:lpstr>
      <vt:lpstr>References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STEM Teaching</dc:title>
  <dc:creator>Kristen DeAngelis</dc:creator>
  <cp:lastModifiedBy>Microsoft Office User</cp:lastModifiedBy>
  <cp:revision>429</cp:revision>
  <dcterms:created xsi:type="dcterms:W3CDTF">2018-06-01T14:44:29Z</dcterms:created>
  <dcterms:modified xsi:type="dcterms:W3CDTF">2018-09-18T19:18:18Z</dcterms:modified>
</cp:coreProperties>
</file>